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4"/>
  </p:notesMasterIdLst>
  <p:sldIdLst>
    <p:sldId id="392" r:id="rId2"/>
    <p:sldId id="258" r:id="rId3"/>
    <p:sldId id="259" r:id="rId4"/>
    <p:sldId id="393" r:id="rId5"/>
    <p:sldId id="394" r:id="rId6"/>
    <p:sldId id="260" r:id="rId7"/>
    <p:sldId id="395" r:id="rId8"/>
    <p:sldId id="261" r:id="rId9"/>
    <p:sldId id="396" r:id="rId10"/>
    <p:sldId id="262" r:id="rId11"/>
    <p:sldId id="397" r:id="rId12"/>
    <p:sldId id="398" r:id="rId13"/>
    <p:sldId id="263" r:id="rId14"/>
    <p:sldId id="399" r:id="rId15"/>
    <p:sldId id="264" r:id="rId16"/>
    <p:sldId id="400" r:id="rId17"/>
    <p:sldId id="265" r:id="rId18"/>
    <p:sldId id="266" r:id="rId19"/>
    <p:sldId id="267" r:id="rId20"/>
    <p:sldId id="268" r:id="rId21"/>
    <p:sldId id="401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442" r:id="rId34"/>
    <p:sldId id="443" r:id="rId35"/>
    <p:sldId id="444" r:id="rId36"/>
    <p:sldId id="280" r:id="rId37"/>
    <p:sldId id="402" r:id="rId38"/>
    <p:sldId id="281" r:id="rId39"/>
    <p:sldId id="282" r:id="rId40"/>
    <p:sldId id="283" r:id="rId41"/>
    <p:sldId id="403" r:id="rId42"/>
    <p:sldId id="284" r:id="rId43"/>
    <p:sldId id="285" r:id="rId44"/>
    <p:sldId id="404" r:id="rId45"/>
    <p:sldId id="286" r:id="rId46"/>
    <p:sldId id="287" r:id="rId47"/>
    <p:sldId id="288" r:id="rId48"/>
    <p:sldId id="289" r:id="rId49"/>
    <p:sldId id="290" r:id="rId50"/>
    <p:sldId id="405" r:id="rId51"/>
    <p:sldId id="291" r:id="rId52"/>
    <p:sldId id="292" r:id="rId53"/>
    <p:sldId id="406" r:id="rId54"/>
    <p:sldId id="293" r:id="rId55"/>
    <p:sldId id="294" r:id="rId56"/>
    <p:sldId id="407" r:id="rId57"/>
    <p:sldId id="295" r:id="rId58"/>
    <p:sldId id="296" r:id="rId59"/>
    <p:sldId id="297" r:id="rId60"/>
    <p:sldId id="298" r:id="rId61"/>
    <p:sldId id="299" r:id="rId62"/>
    <p:sldId id="445" r:id="rId63"/>
    <p:sldId id="446" r:id="rId64"/>
    <p:sldId id="447" r:id="rId65"/>
    <p:sldId id="408" r:id="rId66"/>
    <p:sldId id="300" r:id="rId67"/>
    <p:sldId id="301" r:id="rId68"/>
    <p:sldId id="302" r:id="rId69"/>
    <p:sldId id="303" r:id="rId70"/>
    <p:sldId id="409" r:id="rId71"/>
    <p:sldId id="304" r:id="rId72"/>
    <p:sldId id="410" r:id="rId73"/>
    <p:sldId id="305" r:id="rId74"/>
    <p:sldId id="306" r:id="rId75"/>
    <p:sldId id="307" r:id="rId76"/>
    <p:sldId id="308" r:id="rId77"/>
    <p:sldId id="309" r:id="rId78"/>
    <p:sldId id="411" r:id="rId79"/>
    <p:sldId id="310" r:id="rId80"/>
    <p:sldId id="311" r:id="rId81"/>
    <p:sldId id="312" r:id="rId82"/>
    <p:sldId id="313" r:id="rId83"/>
    <p:sldId id="412" r:id="rId84"/>
    <p:sldId id="314" r:id="rId85"/>
    <p:sldId id="315" r:id="rId86"/>
    <p:sldId id="316" r:id="rId87"/>
    <p:sldId id="413" r:id="rId88"/>
    <p:sldId id="317" r:id="rId89"/>
    <p:sldId id="318" r:id="rId90"/>
    <p:sldId id="319" r:id="rId91"/>
    <p:sldId id="320" r:id="rId92"/>
    <p:sldId id="321" r:id="rId93"/>
    <p:sldId id="414" r:id="rId94"/>
    <p:sldId id="322" r:id="rId95"/>
    <p:sldId id="323" r:id="rId96"/>
    <p:sldId id="324" r:id="rId97"/>
    <p:sldId id="325" r:id="rId98"/>
    <p:sldId id="326" r:id="rId99"/>
    <p:sldId id="415" r:id="rId100"/>
    <p:sldId id="416" r:id="rId101"/>
    <p:sldId id="327" r:id="rId102"/>
    <p:sldId id="328" r:id="rId103"/>
    <p:sldId id="329" r:id="rId104"/>
    <p:sldId id="330" r:id="rId105"/>
    <p:sldId id="331" r:id="rId106"/>
    <p:sldId id="332" r:id="rId107"/>
    <p:sldId id="417" r:id="rId108"/>
    <p:sldId id="333" r:id="rId109"/>
    <p:sldId id="418" r:id="rId110"/>
    <p:sldId id="334" r:id="rId111"/>
    <p:sldId id="335" r:id="rId112"/>
    <p:sldId id="336" r:id="rId113"/>
    <p:sldId id="337" r:id="rId114"/>
    <p:sldId id="338" r:id="rId115"/>
    <p:sldId id="339" r:id="rId116"/>
    <p:sldId id="419" r:id="rId117"/>
    <p:sldId id="340" r:id="rId118"/>
    <p:sldId id="341" r:id="rId119"/>
    <p:sldId id="342" r:id="rId120"/>
    <p:sldId id="420" r:id="rId121"/>
    <p:sldId id="343" r:id="rId122"/>
    <p:sldId id="421" r:id="rId123"/>
    <p:sldId id="344" r:id="rId124"/>
    <p:sldId id="345" r:id="rId125"/>
    <p:sldId id="346" r:id="rId126"/>
    <p:sldId id="347" r:id="rId127"/>
    <p:sldId id="348" r:id="rId128"/>
    <p:sldId id="349" r:id="rId129"/>
    <p:sldId id="350" r:id="rId130"/>
    <p:sldId id="351" r:id="rId131"/>
    <p:sldId id="422" r:id="rId132"/>
    <p:sldId id="352" r:id="rId133"/>
    <p:sldId id="423" r:id="rId134"/>
    <p:sldId id="353" r:id="rId135"/>
    <p:sldId id="424" r:id="rId136"/>
    <p:sldId id="354" r:id="rId137"/>
    <p:sldId id="425" r:id="rId138"/>
    <p:sldId id="355" r:id="rId139"/>
    <p:sldId id="356" r:id="rId140"/>
    <p:sldId id="426" r:id="rId141"/>
    <p:sldId id="357" r:id="rId142"/>
    <p:sldId id="358" r:id="rId143"/>
    <p:sldId id="359" r:id="rId144"/>
    <p:sldId id="360" r:id="rId145"/>
    <p:sldId id="361" r:id="rId146"/>
    <p:sldId id="362" r:id="rId147"/>
    <p:sldId id="363" r:id="rId148"/>
    <p:sldId id="427" r:id="rId149"/>
    <p:sldId id="364" r:id="rId150"/>
    <p:sldId id="365" r:id="rId151"/>
    <p:sldId id="428" r:id="rId152"/>
    <p:sldId id="366" r:id="rId153"/>
    <p:sldId id="367" r:id="rId154"/>
    <p:sldId id="429" r:id="rId155"/>
    <p:sldId id="368" r:id="rId156"/>
    <p:sldId id="430" r:id="rId157"/>
    <p:sldId id="369" r:id="rId158"/>
    <p:sldId id="431" r:id="rId159"/>
    <p:sldId id="370" r:id="rId160"/>
    <p:sldId id="371" r:id="rId161"/>
    <p:sldId id="372" r:id="rId162"/>
    <p:sldId id="373" r:id="rId163"/>
    <p:sldId id="374" r:id="rId164"/>
    <p:sldId id="375" r:id="rId165"/>
    <p:sldId id="376" r:id="rId166"/>
    <p:sldId id="377" r:id="rId167"/>
    <p:sldId id="432" r:id="rId168"/>
    <p:sldId id="378" r:id="rId169"/>
    <p:sldId id="433" r:id="rId170"/>
    <p:sldId id="434" r:id="rId171"/>
    <p:sldId id="379" r:id="rId172"/>
    <p:sldId id="380" r:id="rId173"/>
    <p:sldId id="435" r:id="rId174"/>
    <p:sldId id="436" r:id="rId175"/>
    <p:sldId id="381" r:id="rId176"/>
    <p:sldId id="382" r:id="rId177"/>
    <p:sldId id="448" r:id="rId178"/>
    <p:sldId id="383" r:id="rId179"/>
    <p:sldId id="449" r:id="rId180"/>
    <p:sldId id="384" r:id="rId181"/>
    <p:sldId id="385" r:id="rId182"/>
    <p:sldId id="386" r:id="rId183"/>
    <p:sldId id="437" r:id="rId184"/>
    <p:sldId id="387" r:id="rId185"/>
    <p:sldId id="388" r:id="rId186"/>
    <p:sldId id="438" r:id="rId187"/>
    <p:sldId id="439" r:id="rId188"/>
    <p:sldId id="389" r:id="rId189"/>
    <p:sldId id="390" r:id="rId190"/>
    <p:sldId id="440" r:id="rId191"/>
    <p:sldId id="391" r:id="rId192"/>
    <p:sldId id="441" r:id="rId19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5226" autoAdjust="0"/>
  </p:normalViewPr>
  <p:slideViewPr>
    <p:cSldViewPr snapToGrid="0">
      <p:cViewPr varScale="1">
        <p:scale>
          <a:sx n="85" d="100"/>
          <a:sy n="85" d="100"/>
        </p:scale>
        <p:origin x="3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presProps" Target="pres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EA060-05BA-4814-8CA1-220465A651F3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65968-95FC-4948-9972-3A1CA66FB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45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6B6E-7392-4AAB-B74D-020DDD275D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88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Ellipsis</a:t>
            </a:r>
          </a:p>
          <a:p>
            <a:r>
              <a:rPr lang="en-US" dirty="0" err="1"/>
              <a:t>əˈlipsis</a:t>
            </a:r>
            <a:endParaRPr lang="en-US" dirty="0"/>
          </a:p>
          <a:p>
            <a:r>
              <a:rPr lang="en-US" dirty="0" err="1"/>
              <a:t>Shengluehao</a:t>
            </a:r>
            <a:endParaRPr lang="en-US" dirty="0"/>
          </a:p>
          <a:p>
            <a:endParaRPr lang="en-US" dirty="0"/>
          </a:p>
          <a:p>
            <a:r>
              <a:rPr lang="en-US" dirty="0"/>
              <a:t>Ellipse</a:t>
            </a:r>
          </a:p>
          <a:p>
            <a:r>
              <a:rPr lang="en-US" dirty="0" err="1"/>
              <a:t>əˈlips</a:t>
            </a:r>
            <a:endParaRPr lang="en-US" dirty="0"/>
          </a:p>
          <a:p>
            <a:r>
              <a:rPr lang="en-US" dirty="0" err="1"/>
              <a:t>tuoyuan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D65968-95FC-4948-9972-3A1CA66FB3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81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09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99E0C5F-0B43-4079-A147-70E46C4471CC}" type="slidenum">
              <a:rPr lang="en-US" altLang="en-US" sz="1200">
                <a:solidFill>
                  <a:schemeClr val="tx1"/>
                </a:solidFill>
              </a:rPr>
              <a:pPr eaLnBrk="1" hangingPunct="1"/>
              <a:t>21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164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0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0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2C002A7-B2A0-44B0-A05E-020BAD4CB211}" type="slidenum">
              <a:rPr lang="en-US" altLang="en-US" sz="1200">
                <a:solidFill>
                  <a:schemeClr val="tx1"/>
                </a:solidFill>
              </a:rPr>
              <a:pPr eaLnBrk="1" hangingPunct="1"/>
              <a:t>37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861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1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1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04334E3-C3DE-4CFA-BB13-1FD9A199BDC1}" type="slidenum">
              <a:rPr lang="en-US" altLang="en-US" sz="1200">
                <a:solidFill>
                  <a:schemeClr val="tx1"/>
                </a:solidFill>
              </a:rPr>
              <a:pPr eaLnBrk="1" hangingPunct="1"/>
              <a:t>41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019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2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2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F9E12A3-CBE8-4EA2-8D19-41D40D9AB748}" type="slidenum">
              <a:rPr lang="en-US" altLang="en-US" sz="1200">
                <a:solidFill>
                  <a:schemeClr val="tx1"/>
                </a:solidFill>
              </a:rPr>
              <a:pPr eaLnBrk="1" hangingPunct="1"/>
              <a:t>44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074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4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4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090291E-8A54-46A9-BA38-380A890DC8A0}" type="slidenum">
              <a:rPr lang="en-US" altLang="en-US" sz="1200">
                <a:solidFill>
                  <a:schemeClr val="tx1"/>
                </a:solidFill>
              </a:rPr>
              <a:pPr eaLnBrk="1" hangingPunct="1"/>
              <a:t>50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3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5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A137982-91F7-4260-894D-C85521988CF5}" type="slidenum">
              <a:rPr lang="en-US" altLang="en-US" sz="1200">
                <a:solidFill>
                  <a:schemeClr val="tx1"/>
                </a:solidFill>
              </a:rPr>
              <a:pPr eaLnBrk="1" hangingPunct="1"/>
              <a:t>53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156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6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6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36FD089-1501-437F-B518-9CD398D4C5CA}" type="slidenum">
              <a:rPr lang="en-US" altLang="en-US" sz="1200">
                <a:solidFill>
                  <a:schemeClr val="tx1"/>
                </a:solidFill>
              </a:rPr>
              <a:pPr eaLnBrk="1" hangingPunct="1"/>
              <a:t>56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587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7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7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6B536BB-E53E-438F-8054-544BF060AAC5}" type="slidenum">
              <a:rPr lang="en-US" altLang="en-US" sz="1200">
                <a:solidFill>
                  <a:schemeClr val="tx1"/>
                </a:solidFill>
              </a:rPr>
              <a:pPr eaLnBrk="1" hangingPunct="1"/>
              <a:t>65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782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8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8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6BEEED7-317E-42FB-95F9-5F7C51D29EB2}" type="slidenum">
              <a:rPr lang="en-US" altLang="en-US" sz="1200">
                <a:solidFill>
                  <a:schemeClr val="tx1"/>
                </a:solidFill>
              </a:rPr>
              <a:pPr eaLnBrk="1" hangingPunct="1"/>
              <a:t>70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55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34DE643-5C19-4BC3-B17A-A2FF46946E77}" type="slidenum">
              <a:rPr lang="en-US" altLang="en-US" sz="1200">
                <a:solidFill>
                  <a:schemeClr val="tx1"/>
                </a:solidFill>
              </a:rPr>
              <a:pPr eaLnBrk="1" hangingPunct="1"/>
              <a:t>4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677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9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19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EFCD72C-96E6-4A5D-81B7-CBD59D4500B8}" type="slidenum">
              <a:rPr lang="en-US" altLang="en-US" sz="1200">
                <a:solidFill>
                  <a:schemeClr val="tx1"/>
                </a:solidFill>
              </a:rPr>
              <a:pPr eaLnBrk="1" hangingPunct="1"/>
              <a:t>72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66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0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20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69343F7-7501-4614-88E0-C23D3E276EB1}" type="slidenum">
              <a:rPr lang="en-US" altLang="en-US" sz="1200">
                <a:solidFill>
                  <a:schemeClr val="tx1"/>
                </a:solidFill>
              </a:rPr>
              <a:pPr eaLnBrk="1" hangingPunct="1"/>
              <a:t>78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501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1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21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EF82E8B-D7D4-40B5-B166-A7C7E1FF25F9}" type="slidenum">
              <a:rPr lang="en-US" altLang="en-US" sz="1200">
                <a:solidFill>
                  <a:schemeClr val="tx1"/>
                </a:solidFill>
              </a:rPr>
              <a:pPr eaLnBrk="1" hangingPunct="1"/>
              <a:t>83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747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2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22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C23F6FC-4DC5-4142-B366-21B79DCAE8F7}" type="slidenum">
              <a:rPr lang="en-US" altLang="en-US" sz="1200">
                <a:solidFill>
                  <a:schemeClr val="tx1"/>
                </a:solidFill>
              </a:rPr>
              <a:pPr eaLnBrk="1" hangingPunct="1"/>
              <a:t>87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825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3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23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334B8ADB-5517-4217-8FF4-5A9AB9A56A40}" type="slidenum">
              <a:rPr lang="en-US" altLang="en-US" sz="1200">
                <a:solidFill>
                  <a:schemeClr val="tx1"/>
                </a:solidFill>
              </a:rPr>
              <a:pPr eaLnBrk="1" hangingPunct="1"/>
              <a:t>93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39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4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24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13A4E85-5110-493F-B6FE-3718049F9CF1}" type="slidenum">
              <a:rPr lang="en-US" altLang="en-US" sz="1200">
                <a:solidFill>
                  <a:schemeClr val="tx1"/>
                </a:solidFill>
              </a:rPr>
              <a:pPr eaLnBrk="1" hangingPunct="1"/>
              <a:t>99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537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E3890C1-922D-4564-AE2E-0A776D931780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100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1043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6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26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F68D48F-E55D-42E7-9E2B-AFE24253D3D0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107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271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7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27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3CDA7B2-67FE-4532-92E8-666BDA05967F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109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3182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8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28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D8B507C-AA74-4367-AD78-50DE7A7DD996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116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26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2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u="none" dirty="0">
                <a:solidFill>
                  <a:srgbClr val="7030A0"/>
                </a:solidFill>
              </a:rPr>
              <a:t>Cluttering </a:t>
            </a:r>
          </a:p>
          <a:p>
            <a:r>
              <a:rPr lang="zh-CN" altLang="en-US" dirty="0"/>
              <a:t>杂乱无章</a:t>
            </a:r>
          </a:p>
          <a:p>
            <a:r>
              <a:rPr lang="en-US" dirty="0" err="1"/>
              <a:t>Záluànwúzhāng</a:t>
            </a:r>
            <a:endParaRPr lang="en-US" dirty="0"/>
          </a:p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165CA01-7C61-4988-BB22-146A1B7EC933}" type="slidenum">
              <a:rPr lang="en-US" altLang="en-US" sz="1200">
                <a:solidFill>
                  <a:schemeClr val="tx1"/>
                </a:solidFill>
              </a:rPr>
              <a:pPr eaLnBrk="1" hangingPunct="1"/>
              <a:t>5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458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9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29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4E7DA137-6C81-42FC-B765-4E90E8DADF7D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120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8840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0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0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1111946-7883-441E-8912-0FB9A6619EB4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122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747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14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14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E246A01-DE8E-4AA5-B1C5-54510C2B6B03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131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7213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2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2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74B12C13-6858-42D8-B09C-92BD6615E8BF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133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1494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34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3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1BDAB42-2FE8-4864-80BB-0F8D1EB889D8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135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861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4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4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8348A829-3F71-4CE2-94E5-021DA8318485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137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7708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5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04D85160-CCAD-4E7C-805F-396032D30C1C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140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135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6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2D64E09-4772-411F-9F9D-D71CB752A243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148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3177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7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7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4EFEF02-ACB5-432A-9EBF-451AC78529DB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151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1677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8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8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58DEE5C-36DA-4A1B-BCF9-7D277092E2A8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154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737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3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A76FB1B-70D2-41CF-BC47-892DB709E743}" type="slidenum">
              <a:rPr lang="en-US" altLang="en-US" sz="1200">
                <a:solidFill>
                  <a:schemeClr val="tx1"/>
                </a:solidFill>
              </a:rPr>
              <a:pPr eaLnBrk="1" hangingPunct="1"/>
              <a:t>7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4878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96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39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9908864-1F77-4822-B9FC-2FA21E8B0981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156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4094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06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0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52C0446-5FAA-41D8-ADA3-4D125AB5358E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158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2797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16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F42880C-1B9C-4AC1-89E7-91BAFB3C6E48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167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3138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BF022E73-5BC3-419F-800B-6D5F45AE5627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169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0716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37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3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BBC04FA-2AF3-4FAB-90C8-8BB84ADEEBDD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170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933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4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4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6FDF0965-65A4-4C80-9EB1-FA33C5A3351C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173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9036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BCFAF46-25AC-4F0E-B68B-237790AB5B05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174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979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67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6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D50FFBD-272E-4E2F-BFAB-99C7C83F985D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183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0846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78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A20BBBB-23A6-4BF2-9BB3-4406BF804E5E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186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5848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8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8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12BBE222-0EE9-4357-9F1A-059F4C64E132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187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247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04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391CCDB-101F-4911-8CE5-07E84748244D}" type="slidenum">
              <a:rPr lang="en-US" altLang="en-US" sz="1200">
                <a:solidFill>
                  <a:schemeClr val="tx1"/>
                </a:solidFill>
              </a:rPr>
              <a:pPr eaLnBrk="1" hangingPunct="1"/>
              <a:t>9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3663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98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55E825D5-5083-4CB8-B63B-1275C6B23353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190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9556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0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50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28C027BB-A86A-4E57-96DE-04CD8C4E3DA2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192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497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5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05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D8187A0A-D68A-40BC-80F9-3717904BBD0A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11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278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6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06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F59925C9-EEA2-427A-9C72-0F22720E6356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12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538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7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07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939D2FF7-0BE5-4787-A74F-4F30CC35F157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14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28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8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08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A4F45203-9AB7-4447-B376-826C75620327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16</a:t>
            </a:fld>
            <a:endParaRPr lang="en-US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790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1220046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4233" y="4953000"/>
            <a:ext cx="12196233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Cambria" panose="02040503050406030204" pitchFamily="18" charset="0"/>
                <a:cs typeface="+mn-cs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7 w 5760"/>
                <a:gd name="T3" fmla="*/ 0 h 528"/>
                <a:gd name="T4" fmla="*/ 2147483647 w 5760"/>
                <a:gd name="T5" fmla="*/ 1332767423 h 528"/>
                <a:gd name="T6" fmla="*/ 120019431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Cambria" panose="02040503050406030204" pitchFamily="18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fld id="{E680F71D-072D-49ED-8402-226E6743B275}" type="datetime1">
              <a:rPr lang="en-US" smtClean="0"/>
              <a:t>5/21/2022</a:t>
            </a:fld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25F0161-6E8E-475A-8CF5-676A7749B9B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3657600" y="6408739"/>
            <a:ext cx="5317067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66892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B612D5-F7B7-4B37-AACE-91DFB8C83EB6}" type="datetime1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5F0161-6E8E-475A-8CF5-676A7749B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2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AE4E81-EF3E-495C-A10A-24762D56166D}" type="datetime1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5F0161-6E8E-475A-8CF5-676A7749B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89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4488296" y="6408739"/>
            <a:ext cx="704426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5F0161-6E8E-475A-8CF5-676A7749B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1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E25F0453-FB95-4054-BA63-2EF87C135667}" type="datetime1">
              <a:rPr lang="en-US" smtClean="0"/>
              <a:t>5/21/2022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408739"/>
            <a:ext cx="8365067" cy="365125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©1992-2017 by Pearson Education, Inc. All Rights Reserved.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5F0161-6E8E-475A-8CF5-676A7749B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1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4849284" y="3005138"/>
            <a:ext cx="243416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599518" y="3005138"/>
            <a:ext cx="24553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18190783-0A28-47D9-9FD3-D570DB194D4C}" type="datetime1">
              <a:rPr lang="en-US" smtClean="0"/>
              <a:t>5/21/2022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5F0161-6E8E-475A-8CF5-676A7749B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58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672799B6-919C-4F5F-AE02-82B30B969E9E}" type="datetime1">
              <a:rPr lang="en-US" smtClean="0"/>
              <a:t>5/21/2022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5F0161-6E8E-475A-8CF5-676A7749B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96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921A89E4-3DEE-4476-BBCA-2F4CA178C9ED}" type="datetime1">
              <a:rPr lang="en-US" smtClean="0"/>
              <a:t>5/21/2022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5F0161-6E8E-475A-8CF5-676A7749B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2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04218BD2-3C9B-4361-8DD3-A803F2B79149}" type="datetime1">
              <a:rPr lang="en-US" smtClean="0"/>
              <a:t>5/21/2022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5F0161-6E8E-475A-8CF5-676A7749B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6100AF-5159-49A5-BFC1-14B6C5B6C2C6}" type="datetime1">
              <a:rPr lang="en-US" smtClean="0"/>
              <a:t>5/21/2022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5F0161-6E8E-475A-8CF5-676A7749B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1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816A6DA9-2C54-4546-B953-90E9B63049EE}" type="datetime1">
              <a:rPr lang="en-US" smtClean="0"/>
              <a:t>5/21/2022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5F0161-6E8E-475A-8CF5-676A7749B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29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666751" y="5945188"/>
            <a:ext cx="6587067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  <a:cs typeface="+mn-cs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647700" y="5938838"/>
            <a:ext cx="4921251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1330642500 h 588"/>
              <a:gd name="T6" fmla="*/ 2091905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11552768" y="4987925"/>
            <a:ext cx="24341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11303001" y="4987925"/>
            <a:ext cx="24341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fld id="{579F1294-A263-4E5D-9006-2A0E12D4AEDD}" type="datetime1">
              <a:rPr lang="en-US" smtClean="0"/>
              <a:t>5/21/2022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39884" y="6408739"/>
            <a:ext cx="313478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5F0161-6E8E-475A-8CF5-676A7749B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56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09600" y="1481138"/>
            <a:ext cx="10972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70433" y="6408739"/>
            <a:ext cx="2559051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Cambria" panose="02040503050406030204" pitchFamily="18" charset="0"/>
                <a:cs typeface="+mn-cs"/>
              </a:defRPr>
            </a:lvl1pPr>
            <a:extLst/>
          </a:lstStyle>
          <a:p>
            <a:fld id="{D77D70F8-9CC8-4DDD-89BE-237330F59AA4}" type="datetime1">
              <a:rPr lang="en-US" smtClean="0"/>
              <a:t>5/21/2022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609600" y="6408739"/>
            <a:ext cx="836506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Cambria" panose="02040503050406030204" pitchFamily="18" charset="0"/>
                <a:cs typeface="+mn-cs"/>
              </a:defRPr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484" y="6408739"/>
            <a:ext cx="488949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Cambria" panose="02040503050406030204" pitchFamily="18" charset="0"/>
              </a:defRPr>
            </a:lvl1pPr>
          </a:lstStyle>
          <a:p>
            <a:fld id="{C25F0161-6E8E-475A-8CF5-676A7749B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22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mbria" panose="02040503050406030204" pitchFamily="18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1" fontAlgn="base" hangingPunct="1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620713" indent="-228600" algn="l" rtl="0" eaLnBrk="1" fontAlgn="base" hangingPunct="1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858838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Graphical User Interfaces with Windows Forms: Part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Chapter 15 of Visual C# How to Program, 6/e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E965D-01E8-4C81-A4CF-B4782474FE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95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5" y="8878"/>
            <a:ext cx="109267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D72C2FD-E446-418D-8161-86B2CCD15AA6}"/>
              </a:ext>
            </a:extLst>
          </p:cNvPr>
          <p:cNvSpPr/>
          <p:nvPr/>
        </p:nvSpPr>
        <p:spPr>
          <a:xfrm>
            <a:off x="8318377" y="271973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44152A3-FCB9-4280-A55E-046262A12CAD}"/>
              </a:ext>
            </a:extLst>
          </p:cNvPr>
          <p:cNvSpPr/>
          <p:nvPr/>
        </p:nvSpPr>
        <p:spPr>
          <a:xfrm>
            <a:off x="9880847" y="183767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4CF1637-76C7-42EC-915C-B321453CB68F}"/>
              </a:ext>
            </a:extLst>
          </p:cNvPr>
          <p:cNvSpPr/>
          <p:nvPr/>
        </p:nvSpPr>
        <p:spPr>
          <a:xfrm>
            <a:off x="1457032" y="14355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989FD-950C-4FDD-B90F-961A75AD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7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The nodes in a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TreeView</a:t>
            </a:r>
            <a:r>
              <a:rPr lang="en-US" altLang="en-US" dirty="0">
                <a:solidFill>
                  <a:srgbClr val="FF0000"/>
                </a:solidFill>
              </a:rPr>
              <a:t> (Fig. 15.24) are instances of class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TreeNode</a:t>
            </a:r>
            <a:r>
              <a:rPr lang="en-US" altLang="en-US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en-US" dirty="0"/>
              <a:t>Each </a:t>
            </a:r>
            <a:r>
              <a:rPr lang="en-US" altLang="en-US" dirty="0" err="1">
                <a:latin typeface="Consolas" panose="020B0609020204030204" pitchFamily="49" charset="0"/>
              </a:rPr>
              <a:t>TreeNode</a:t>
            </a:r>
            <a:r>
              <a:rPr lang="en-US" altLang="en-US" dirty="0"/>
              <a:t> has a </a:t>
            </a:r>
            <a:r>
              <a:rPr lang="en-US" altLang="en-US" dirty="0">
                <a:latin typeface="Consolas" panose="020B0609020204030204" pitchFamily="49" charset="0"/>
              </a:rPr>
              <a:t>Nodes</a:t>
            </a:r>
            <a:r>
              <a:rPr lang="en-US" altLang="en-US" dirty="0"/>
              <a:t> collection</a:t>
            </a:r>
            <a:br>
              <a:rPr lang="en-US" altLang="en-US" dirty="0"/>
            </a:br>
            <a:r>
              <a:rPr lang="en-US" altLang="en-US" dirty="0"/>
              <a:t>(type </a:t>
            </a:r>
            <a:r>
              <a:rPr lang="en-US" altLang="en-US" dirty="0" err="1">
                <a:latin typeface="Consolas" panose="020B0609020204030204" pitchFamily="49" charset="0"/>
              </a:rPr>
              <a:t>TreeNodeCollection</a:t>
            </a:r>
            <a:r>
              <a:rPr lang="en-US" altLang="en-US" dirty="0"/>
              <a:t>), which contains a list of its children. </a:t>
            </a:r>
          </a:p>
        </p:txBody>
      </p:sp>
      <p:sp>
        <p:nvSpPr>
          <p:cNvPr id="179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15.9  TreeView Control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9E6F9-5FB1-46A2-B4AE-0862E388A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416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0"/>
            <a:ext cx="110093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4516780-C277-4844-8D8C-F2B6BBFD3444}"/>
              </a:ext>
            </a:extLst>
          </p:cNvPr>
          <p:cNvSpPr/>
          <p:nvPr/>
        </p:nvSpPr>
        <p:spPr>
          <a:xfrm>
            <a:off x="1660125" y="235258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5EB5E5-041F-47F4-A146-C14410BB2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534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7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88" y="0"/>
            <a:ext cx="98504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D786D-FBE0-41CB-A000-A374F75F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170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7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12192000" cy="44561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DE177-81F2-4757-A409-C1FB883CC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06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7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88" y="0"/>
            <a:ext cx="100044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4E8DA-B121-4D26-90D0-CE8FDE53E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49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7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8" y="0"/>
            <a:ext cx="118570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09404-43E1-4174-9DD8-615BB820E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0149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7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225"/>
            <a:ext cx="12192000" cy="55419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F4773-FAFF-4487-BF06-B5141D0E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19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To add nodes </a:t>
            </a:r>
            <a:r>
              <a:rPr lang="en-US" altLang="en-US" dirty="0"/>
              <a:t>to the </a:t>
            </a:r>
            <a:r>
              <a:rPr lang="en-US" altLang="en-US" dirty="0" err="1">
                <a:latin typeface="Consolas" panose="020B0609020204030204" pitchFamily="49" charset="0"/>
              </a:rPr>
              <a:t>TreeView</a:t>
            </a:r>
            <a:r>
              <a:rPr lang="en-US" altLang="en-US" dirty="0"/>
              <a:t> visually, click the ellipsis next to the </a:t>
            </a:r>
            <a:r>
              <a:rPr lang="en-US" altLang="en-US" dirty="0">
                <a:latin typeface="Consolas" panose="020B0609020204030204" pitchFamily="49" charset="0"/>
              </a:rPr>
              <a:t>Nodes</a:t>
            </a:r>
            <a:r>
              <a:rPr lang="en-US" altLang="en-US" dirty="0"/>
              <a:t> property in the </a:t>
            </a:r>
            <a:r>
              <a:rPr lang="en-US" altLang="en-US" b="1" dirty="0">
                <a:solidFill>
                  <a:srgbClr val="FF0000"/>
                </a:solidFill>
              </a:rPr>
              <a:t>Properties</a:t>
            </a:r>
            <a:r>
              <a:rPr lang="en-US" altLang="en-US" dirty="0">
                <a:solidFill>
                  <a:srgbClr val="FF0000"/>
                </a:solidFill>
              </a:rPr>
              <a:t> window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This opens the </a:t>
            </a:r>
            <a:r>
              <a:rPr lang="en-US" altLang="en-US" b="1" dirty="0" err="1"/>
              <a:t>TreeNode</a:t>
            </a:r>
            <a:r>
              <a:rPr lang="en-US" altLang="en-US" b="1" dirty="0"/>
              <a:t> Editor</a:t>
            </a:r>
            <a:r>
              <a:rPr lang="en-US" altLang="en-US" dirty="0"/>
              <a:t> (Fig. 15.27). </a:t>
            </a:r>
          </a:p>
        </p:txBody>
      </p:sp>
      <p:sp>
        <p:nvSpPr>
          <p:cNvPr id="184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15.9  TreeView Control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31B279-0AE3-40F3-A1B1-E3015DB0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435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7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3" y="0"/>
            <a:ext cx="105949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BF89E-662A-446C-9928-09AE28BE7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879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To add nodes programmatically, first create a root node.</a:t>
            </a:r>
          </a:p>
          <a:p>
            <a:pPr lvl="1"/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myTreeView.Nodes.Add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(new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TreeNode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rootLabel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en-US" dirty="0">
                <a:solidFill>
                  <a:srgbClr val="7030A0"/>
                </a:solidFill>
              </a:rPr>
              <a:t>To add children to a root node first select the appropriate root node:</a:t>
            </a:r>
          </a:p>
          <a:p>
            <a:pPr lvl="1"/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myTreeView.Nodes</a:t>
            </a:r>
            <a:r>
              <a:rPr lang="en-US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[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myIndex</a:t>
            </a:r>
            <a:r>
              <a:rPr lang="en-US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en-US" dirty="0">
                <a:solidFill>
                  <a:srgbClr val="7030A0"/>
                </a:solidFill>
              </a:rPr>
              <a:t>To add a child to the root node at index </a:t>
            </a:r>
            <a:r>
              <a:rPr lang="en-US" altLang="en-US" dirty="0" err="1">
                <a:solidFill>
                  <a:srgbClr val="7030A0"/>
                </a:solidFill>
              </a:rPr>
              <a:t>myIndex</a:t>
            </a:r>
            <a:r>
              <a:rPr lang="en-US" altLang="en-US" dirty="0">
                <a:solidFill>
                  <a:srgbClr val="7030A0"/>
                </a:solidFill>
              </a:rPr>
              <a:t>, write:</a:t>
            </a:r>
          </a:p>
          <a:p>
            <a:pPr lvl="1"/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</a:rPr>
              <a:t>myTreeView.Nodes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[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</a:rPr>
              <a:t>myIndex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].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</a:rPr>
              <a:t>Nodes.Add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(new 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</a:rPr>
              <a:t>TreeNode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000" dirty="0" err="1">
                <a:solidFill>
                  <a:srgbClr val="7030A0"/>
                </a:solidFill>
                <a:latin typeface="Consolas" panose="020B0609020204030204" pitchFamily="49" charset="0"/>
              </a:rPr>
              <a:t>ChildLabel</a:t>
            </a:r>
            <a:r>
              <a:rPr lang="en-US" alt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en-US" dirty="0"/>
              <a:t>Class </a:t>
            </a:r>
            <a:r>
              <a:rPr lang="en-US" altLang="en-US" dirty="0" err="1">
                <a:latin typeface="Consolas" panose="020B0609020204030204" pitchFamily="49" charset="0"/>
              </a:rPr>
              <a:t>TreeViewDirectoryStructureForm</a:t>
            </a:r>
            <a:r>
              <a:rPr lang="en-US" altLang="en-US" dirty="0"/>
              <a:t> (Fig. 15.28) uses a </a:t>
            </a:r>
            <a:r>
              <a:rPr lang="en-US" altLang="en-US" dirty="0" err="1">
                <a:latin typeface="Consolas" panose="020B0609020204030204" pitchFamily="49" charset="0"/>
              </a:rPr>
              <a:t>TreeView</a:t>
            </a:r>
            <a:r>
              <a:rPr lang="en-US" altLang="en-US" dirty="0"/>
              <a:t> to display the contents of a directory.</a:t>
            </a:r>
          </a:p>
          <a:p>
            <a:endParaRPr lang="en-US" altLang="en-US" dirty="0"/>
          </a:p>
        </p:txBody>
      </p:sp>
      <p:sp>
        <p:nvSpPr>
          <p:cNvPr id="186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15.9  </a:t>
            </a:r>
            <a:r>
              <a:rPr lang="en-US" dirty="0" err="1">
                <a:latin typeface="Consolas" panose="020B0609020204030204" pitchFamily="49" charset="0"/>
              </a:rPr>
              <a:t>TreeView</a:t>
            </a:r>
            <a:r>
              <a:rPr lang="en-US" dirty="0"/>
              <a:t> Control (Cont.)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B64E73-F794-478B-8570-114B36EE1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95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7030A0"/>
                </a:solidFill>
              </a:rPr>
              <a:t>Menus can have </a:t>
            </a:r>
            <a:r>
              <a:rPr lang="en-US" altLang="en-US" b="1" i="1" dirty="0">
                <a:solidFill>
                  <a:srgbClr val="7030A0"/>
                </a:solidFill>
              </a:rPr>
              <a:t>Alt</a:t>
            </a:r>
            <a:r>
              <a:rPr lang="en-US" altLang="en-US" b="1" dirty="0">
                <a:solidFill>
                  <a:srgbClr val="7030A0"/>
                </a:solidFill>
              </a:rPr>
              <a:t> key </a:t>
            </a:r>
            <a:r>
              <a:rPr lang="en-US" altLang="en-US" dirty="0">
                <a:solidFill>
                  <a:srgbClr val="7030A0"/>
                </a:solidFill>
              </a:rPr>
              <a:t>shortcuts which are accessed by pressing </a:t>
            </a:r>
            <a:r>
              <a:rPr lang="en-US" altLang="en-US" b="1" i="1" dirty="0">
                <a:solidFill>
                  <a:srgbClr val="7030A0"/>
                </a:solidFill>
              </a:rPr>
              <a:t>Alt</a:t>
            </a:r>
            <a:r>
              <a:rPr lang="en-US" altLang="en-US" dirty="0">
                <a:solidFill>
                  <a:srgbClr val="7030A0"/>
                </a:solidFill>
              </a:rPr>
              <a:t> and the </a:t>
            </a:r>
            <a:r>
              <a:rPr lang="en-US" altLang="en-US" b="1" dirty="0">
                <a:solidFill>
                  <a:srgbClr val="7030A0"/>
                </a:solidFill>
              </a:rPr>
              <a:t>underlined letter</a:t>
            </a:r>
            <a:r>
              <a:rPr lang="en-US" altLang="en-US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en-US" dirty="0"/>
              <a:t>To make the </a:t>
            </a:r>
            <a:r>
              <a:rPr lang="en-US" altLang="en-US" b="1" dirty="0"/>
              <a:t>File</a:t>
            </a:r>
            <a:r>
              <a:rPr lang="en-US" altLang="en-US" dirty="0"/>
              <a:t> menu item </a:t>
            </a:r>
            <a:r>
              <a:rPr lang="en-US" altLang="en-US" dirty="0">
                <a:solidFill>
                  <a:srgbClr val="7030A0"/>
                </a:solidFill>
              </a:rPr>
              <a:t>have a key shortcut, type </a:t>
            </a:r>
            <a:r>
              <a:rPr lang="en-US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&amp;File</a:t>
            </a:r>
            <a:r>
              <a:rPr lang="en-US" altLang="en-US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en-US" dirty="0"/>
              <a:t>The letter </a:t>
            </a:r>
            <a:r>
              <a:rPr lang="en-US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F</a:t>
            </a:r>
            <a:r>
              <a:rPr lang="en-US" altLang="en-US" dirty="0">
                <a:solidFill>
                  <a:srgbClr val="7030A0"/>
                </a:solidFill>
              </a:rPr>
              <a:t> is underlined </a:t>
            </a:r>
            <a:r>
              <a:rPr lang="en-US" altLang="en-US" dirty="0"/>
              <a:t>to indicate that </a:t>
            </a:r>
            <a:r>
              <a:rPr lang="en-US" altLang="en-US" dirty="0">
                <a:solidFill>
                  <a:srgbClr val="FF0000"/>
                </a:solidFill>
              </a:rPr>
              <a:t>it’s a shortcut</a:t>
            </a:r>
            <a:r>
              <a:rPr lang="en-US" altLang="en-US" dirty="0"/>
              <a:t>.</a:t>
            </a:r>
          </a:p>
        </p:txBody>
      </p:sp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15.2  Menus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ABF691-ABAD-4A1F-962C-B0B0CE95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551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7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B93D0-BDC1-46F2-9DF4-E61EB23A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0448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7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316C0-BFB9-4CD8-9912-576BD3E45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907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8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88" y="0"/>
            <a:ext cx="101314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CA95-176E-4805-B66C-A370371B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610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8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79532-2EC2-4F8D-BD8A-208C531B1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34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8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575"/>
            <a:ext cx="12192000" cy="47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66AA8-BB8F-4B01-95F2-8ED21D27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802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8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138"/>
            <a:ext cx="12192000" cy="66881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CB9731-E1E3-4E22-BB98-6F579093C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774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</a:rPr>
              <a:t>ListView</a:t>
            </a:r>
            <a:r>
              <a:rPr lang="en-US" dirty="0"/>
              <a:t> control is more versatile than a </a:t>
            </a:r>
            <a:r>
              <a:rPr lang="en-US" dirty="0" err="1">
                <a:latin typeface="Consolas" panose="020B0609020204030204" pitchFamily="49" charset="0"/>
              </a:rPr>
              <a:t>ListBox</a:t>
            </a:r>
            <a:r>
              <a:rPr lang="en-US" dirty="0"/>
              <a:t> and can display items in different formats.</a:t>
            </a:r>
          </a:p>
          <a:p>
            <a:r>
              <a:rPr lang="en-US" dirty="0">
                <a:solidFill>
                  <a:srgbClr val="7030A0"/>
                </a:solidFill>
              </a:rPr>
              <a:t>For example, a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ListView</a:t>
            </a:r>
            <a:r>
              <a:rPr lang="en-US" dirty="0">
                <a:solidFill>
                  <a:srgbClr val="7030A0"/>
                </a:solidFill>
              </a:rPr>
              <a:t> can display icons next to the list items and show the details of items in columns. </a:t>
            </a:r>
          </a:p>
          <a:p>
            <a:r>
              <a:rPr lang="en-US" dirty="0"/>
              <a:t>The details of these properties and the </a:t>
            </a:r>
            <a:r>
              <a:rPr lang="en-US" dirty="0" err="1">
                <a:latin typeface="Consolas" panose="020B0609020204030204" pitchFamily="49" charset="0"/>
              </a:rPr>
              <a:t>ItemActivate</a:t>
            </a:r>
            <a:r>
              <a:rPr lang="en-US" dirty="0"/>
              <a:t> event are explained in Fig. 15.29.</a:t>
            </a:r>
          </a:p>
          <a:p>
            <a:endParaRPr lang="en-US" dirty="0"/>
          </a:p>
        </p:txBody>
      </p:sp>
      <p:sp>
        <p:nvSpPr>
          <p:cNvPr id="19354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15.10  </a:t>
            </a:r>
            <a:r>
              <a:rPr lang="en-US" dirty="0" err="1">
                <a:latin typeface="Consolas" panose="020B0609020204030204" pitchFamily="49" charset="0"/>
              </a:rPr>
              <a:t>ListView</a:t>
            </a:r>
            <a:r>
              <a:rPr lang="en-US" dirty="0"/>
              <a:t> Control (Cont.)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FDE6B-FDE3-499E-A3C8-B71E9032C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706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8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0" y="0"/>
            <a:ext cx="94599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88CA8-0613-42EF-A8B7-5C412F18B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745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8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8" y="0"/>
            <a:ext cx="103473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FB0FD-8087-4A2D-BFB4-C9C6F9148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29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8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121920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AC66F-A08D-4589-B9B5-50BFD064E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322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7030A0"/>
                </a:solidFill>
              </a:rPr>
              <a:t>Menu items </a:t>
            </a:r>
            <a:r>
              <a:rPr lang="en-US" altLang="en-US" dirty="0">
                <a:solidFill>
                  <a:srgbClr val="7030A0"/>
                </a:solidFill>
              </a:rPr>
              <a:t>can have </a:t>
            </a:r>
            <a:r>
              <a:rPr lang="en-US" altLang="en-US" b="1" dirty="0">
                <a:solidFill>
                  <a:srgbClr val="7030A0"/>
                </a:solidFill>
              </a:rPr>
              <a:t>shortcut keys </a:t>
            </a:r>
            <a:r>
              <a:rPr lang="en-US" altLang="en-US" dirty="0">
                <a:solidFill>
                  <a:srgbClr val="7030A0"/>
                </a:solidFill>
              </a:rPr>
              <a:t>as well (</a:t>
            </a:r>
            <a:r>
              <a:rPr lang="en-US" altLang="en-US" i="1" dirty="0">
                <a:solidFill>
                  <a:srgbClr val="7030A0"/>
                </a:solidFill>
              </a:rPr>
              <a:t>Ctrl</a:t>
            </a:r>
            <a:r>
              <a:rPr lang="en-US" altLang="en-US" dirty="0">
                <a:solidFill>
                  <a:srgbClr val="7030A0"/>
                </a:solidFill>
              </a:rPr>
              <a:t>, </a:t>
            </a:r>
            <a:r>
              <a:rPr lang="en-US" altLang="en-US" i="1" dirty="0">
                <a:solidFill>
                  <a:srgbClr val="7030A0"/>
                </a:solidFill>
              </a:rPr>
              <a:t>Shift</a:t>
            </a:r>
            <a:r>
              <a:rPr lang="en-US" altLang="en-US" dirty="0">
                <a:solidFill>
                  <a:srgbClr val="7030A0"/>
                </a:solidFill>
              </a:rPr>
              <a:t>, </a:t>
            </a:r>
            <a:r>
              <a:rPr lang="en-US" altLang="en-US" i="1" dirty="0">
                <a:solidFill>
                  <a:srgbClr val="7030A0"/>
                </a:solidFill>
              </a:rPr>
              <a:t>Alt</a:t>
            </a:r>
            <a:r>
              <a:rPr lang="en-US" altLang="en-US" dirty="0">
                <a:solidFill>
                  <a:srgbClr val="7030A0"/>
                </a:solidFill>
              </a:rPr>
              <a:t>, </a:t>
            </a:r>
            <a:r>
              <a:rPr lang="en-US" altLang="en-US" i="1" dirty="0">
                <a:solidFill>
                  <a:srgbClr val="7030A0"/>
                </a:solidFill>
              </a:rPr>
              <a:t>F1</a:t>
            </a:r>
            <a:r>
              <a:rPr lang="en-US" altLang="en-US" dirty="0">
                <a:solidFill>
                  <a:srgbClr val="7030A0"/>
                </a:solidFill>
              </a:rPr>
              <a:t>, </a:t>
            </a:r>
            <a:r>
              <a:rPr lang="en-US" altLang="en-US" i="1" dirty="0">
                <a:solidFill>
                  <a:srgbClr val="7030A0"/>
                </a:solidFill>
              </a:rPr>
              <a:t>F2</a:t>
            </a:r>
            <a:r>
              <a:rPr lang="en-US" altLang="en-US" dirty="0">
                <a:solidFill>
                  <a:srgbClr val="7030A0"/>
                </a:solidFill>
              </a:rPr>
              <a:t>, letter keys, and so on).</a:t>
            </a:r>
          </a:p>
          <a:p>
            <a:r>
              <a:rPr lang="en-US" altLang="en-US" dirty="0"/>
              <a:t>To add other shortcut keys, set the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ShortcutKeys</a:t>
            </a:r>
            <a:r>
              <a:rPr lang="en-US" altLang="en-US" dirty="0"/>
              <a:t> property (Fig. 15.4).</a:t>
            </a:r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15.2  Menus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254071-617B-48AA-BF34-3426B665E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9970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err="1">
                <a:latin typeface="Consolas" panose="020B0609020204030204" pitchFamily="49" charset="0"/>
              </a:rPr>
              <a:t>ListView</a:t>
            </a:r>
            <a:r>
              <a:rPr lang="en-US" altLang="en-US" dirty="0"/>
              <a:t> allows you to define the images used as icons for items.</a:t>
            </a:r>
          </a:p>
          <a:p>
            <a:r>
              <a:rPr lang="en-US" altLang="en-US" dirty="0"/>
              <a:t>Create a </a:t>
            </a:r>
            <a:r>
              <a:rPr lang="en-US" altLang="en-US" dirty="0" err="1">
                <a:latin typeface="Consolas" panose="020B0609020204030204" pitchFamily="49" charset="0"/>
              </a:rPr>
              <a:t>ListView</a:t>
            </a:r>
            <a:r>
              <a:rPr lang="en-US" altLang="en-US" dirty="0"/>
              <a:t>, then select the </a:t>
            </a:r>
            <a:r>
              <a:rPr lang="en-US" altLang="en-US" dirty="0">
                <a:latin typeface="Consolas" panose="020B0609020204030204" pitchFamily="49" charset="0"/>
              </a:rPr>
              <a:t>Images</a:t>
            </a:r>
            <a:r>
              <a:rPr lang="en-US" altLang="en-US" dirty="0"/>
              <a:t> property in the Properties window to display the </a:t>
            </a:r>
            <a:r>
              <a:rPr lang="en-US" altLang="en-US" b="1" dirty="0"/>
              <a:t>Image Collection Editor </a:t>
            </a:r>
            <a:r>
              <a:rPr lang="en-US" altLang="en-US" dirty="0"/>
              <a:t>(Fig. 15.30).</a:t>
            </a:r>
          </a:p>
          <a:p>
            <a:r>
              <a:rPr lang="en-US" altLang="en-US" dirty="0"/>
              <a:t>Adding images this way embeds them into the app.</a:t>
            </a:r>
          </a:p>
        </p:txBody>
      </p:sp>
      <p:sp>
        <p:nvSpPr>
          <p:cNvPr id="196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15.10  </a:t>
            </a:r>
            <a:r>
              <a:rPr lang="en-US" dirty="0" err="1">
                <a:latin typeface="Consolas" panose="020B0609020204030204" pitchFamily="49" charset="0"/>
              </a:rPr>
              <a:t>ListView</a:t>
            </a:r>
            <a:r>
              <a:rPr lang="en-US" dirty="0"/>
              <a:t> Control (Cont.)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C032E5-6522-41A2-A5FC-B0E3F4FBE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091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8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8" y="0"/>
            <a:ext cx="116157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D8ED1-820A-4B80-A03B-2E49FF272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908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Set property </a:t>
            </a:r>
            <a:r>
              <a:rPr lang="en-US" altLang="en-US" dirty="0" err="1">
                <a:latin typeface="Consolas" panose="020B0609020204030204" pitchFamily="49" charset="0"/>
              </a:rPr>
              <a:t>SmallImageList</a:t>
            </a:r>
            <a:r>
              <a:rPr lang="en-US" altLang="en-US" dirty="0">
                <a:latin typeface="Consolas" panose="020B0609020204030204" pitchFamily="49" charset="0"/>
              </a:rPr>
              <a:t> </a:t>
            </a:r>
            <a:r>
              <a:rPr lang="en-US" altLang="en-US" dirty="0"/>
              <a:t>of the </a:t>
            </a:r>
            <a:r>
              <a:rPr lang="en-US" altLang="en-US" dirty="0" err="1">
                <a:latin typeface="Consolas" panose="020B0609020204030204" pitchFamily="49" charset="0"/>
              </a:rPr>
              <a:t>ListView</a:t>
            </a:r>
            <a:r>
              <a:rPr lang="en-US" altLang="en-US" dirty="0"/>
              <a:t> to the new </a:t>
            </a:r>
            <a:r>
              <a:rPr lang="en-US" altLang="en-US" dirty="0" err="1">
                <a:latin typeface="Consolas" panose="020B0609020204030204" pitchFamily="49" charset="0"/>
              </a:rPr>
              <a:t>ImageList</a:t>
            </a:r>
            <a:r>
              <a:rPr lang="en-US" altLang="en-US" dirty="0"/>
              <a:t> object.</a:t>
            </a:r>
          </a:p>
          <a:p>
            <a:r>
              <a:rPr lang="en-US" altLang="en-US" dirty="0"/>
              <a:t>Property </a:t>
            </a:r>
            <a:r>
              <a:rPr lang="en-US" altLang="en-US" dirty="0" err="1">
                <a:latin typeface="Consolas" panose="020B0609020204030204" pitchFamily="49" charset="0"/>
              </a:rPr>
              <a:t>SmallImageList</a:t>
            </a:r>
            <a:r>
              <a:rPr lang="en-US" altLang="en-US" dirty="0"/>
              <a:t> specifies the image list for the small icons.</a:t>
            </a:r>
          </a:p>
          <a:p>
            <a:r>
              <a:rPr lang="en-US" altLang="en-US" dirty="0"/>
              <a:t>Property </a:t>
            </a:r>
            <a:r>
              <a:rPr lang="en-US" altLang="en-US" dirty="0" err="1">
                <a:latin typeface="Consolas" panose="020B0609020204030204" pitchFamily="49" charset="0"/>
              </a:rPr>
              <a:t>LargeImageList</a:t>
            </a:r>
            <a:r>
              <a:rPr lang="en-US" altLang="en-US" dirty="0"/>
              <a:t> sets the </a:t>
            </a:r>
            <a:r>
              <a:rPr lang="en-US" altLang="en-US" dirty="0" err="1">
                <a:latin typeface="Consolas" panose="020B0609020204030204" pitchFamily="49" charset="0"/>
              </a:rPr>
              <a:t>ImageList</a:t>
            </a:r>
            <a:r>
              <a:rPr lang="en-US" altLang="en-US" dirty="0"/>
              <a:t> for large icons.</a:t>
            </a:r>
          </a:p>
          <a:p>
            <a:r>
              <a:rPr lang="en-US" altLang="en-US" dirty="0"/>
              <a:t>Class </a:t>
            </a:r>
            <a:r>
              <a:rPr lang="en-US" altLang="en-US" dirty="0" err="1">
                <a:latin typeface="Consolas" panose="020B0609020204030204" pitchFamily="49" charset="0"/>
              </a:rPr>
              <a:t>ListViewTestForm</a:t>
            </a:r>
            <a:r>
              <a:rPr lang="en-US" altLang="en-US" dirty="0"/>
              <a:t> (Fig. 15.31) displays files and folders in a </a:t>
            </a:r>
            <a:r>
              <a:rPr lang="en-US" altLang="en-US" dirty="0" err="1">
                <a:latin typeface="Consolas" panose="020B0609020204030204" pitchFamily="49" charset="0"/>
              </a:rPr>
              <a:t>ListView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If a file or folder is inaccessible because of permission settings, a </a:t>
            </a:r>
            <a:r>
              <a:rPr lang="en-US" altLang="en-US" dirty="0" err="1">
                <a:latin typeface="Consolas" panose="020B0609020204030204" pitchFamily="49" charset="0"/>
              </a:rPr>
              <a:t>MessageBox</a:t>
            </a:r>
            <a:r>
              <a:rPr lang="en-US" altLang="en-US" dirty="0"/>
              <a:t> appears.</a:t>
            </a:r>
          </a:p>
          <a:p>
            <a:endParaRPr lang="en-US" altLang="en-US" dirty="0"/>
          </a:p>
        </p:txBody>
      </p:sp>
      <p:sp>
        <p:nvSpPr>
          <p:cNvPr id="199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15.10  ListView Control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DDC570-309E-47E1-A6E8-15386B8B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7392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8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F87DC-5FF4-4EAD-ACA2-FB8CBE4D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941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8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E4C48-28ED-4691-813C-6B31E7EC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6586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9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B58E9-EF12-493C-A47D-D3765275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732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9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DE314-2702-4218-822D-337041700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3348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9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1FA09-9202-4C83-8039-45C6BDDA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039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97837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6A48B-2325-4237-B3B7-EA446B9A8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558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9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50" y="0"/>
            <a:ext cx="95123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E9392-43DD-40B8-9344-4210506A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9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575"/>
            <a:ext cx="12192000" cy="629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459F673-2160-4A85-9D4C-B1A3E3C59742}"/>
              </a:ext>
            </a:extLst>
          </p:cNvPr>
          <p:cNvSpPr/>
          <p:nvPr/>
        </p:nvSpPr>
        <p:spPr>
          <a:xfrm>
            <a:off x="8558074" y="367535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B3611-CA66-40A4-B0BC-9D4654B75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117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700"/>
            <a:ext cx="12192000" cy="47990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EB2C0-C7A6-4968-A7D5-E3CBCA06E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06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This program loads quickly, because it indexes only the files in the current directory.</a:t>
            </a:r>
          </a:p>
          <a:p>
            <a:r>
              <a:rPr lang="en-US" altLang="en-US"/>
              <a:t>As a result, a small delay may occur when a new directory is loaded.</a:t>
            </a:r>
          </a:p>
        </p:txBody>
      </p:sp>
      <p:sp>
        <p:nvSpPr>
          <p:cNvPr id="209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15.10  ListView Control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49C5C-18E0-4E47-85EF-4AAE2CA4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446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6463"/>
            <a:ext cx="12192000" cy="50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97351-CE41-477F-BA5F-8FFD60F7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6819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dirty="0" err="1">
                <a:latin typeface="Consolas" panose="020B0609020204030204" pitchFamily="49" charset="0"/>
              </a:rPr>
              <a:t>TabControl</a:t>
            </a:r>
            <a:r>
              <a:rPr lang="en-US" altLang="en-US" dirty="0"/>
              <a:t> creates tabbed windows, such as those in Visual Studio (Fig. 15.32) </a:t>
            </a:r>
          </a:p>
        </p:txBody>
      </p:sp>
      <p:sp>
        <p:nvSpPr>
          <p:cNvPr id="211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15.11  </a:t>
            </a:r>
            <a:r>
              <a:rPr lang="en-US" dirty="0" err="1">
                <a:latin typeface="Consolas" panose="020B0609020204030204" pitchFamily="49" charset="0"/>
              </a:rPr>
              <a:t>TabControl</a:t>
            </a:r>
            <a:r>
              <a:rPr lang="en-US" dirty="0"/>
              <a:t> Control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CEB011-6D8B-4984-991F-51A7F798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362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0"/>
            <a:ext cx="117792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AAF51-5B49-4630-BF98-E99CA1BCF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28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err="1">
                <a:latin typeface="Consolas" panose="020B0609020204030204" pitchFamily="49" charset="0"/>
              </a:rPr>
              <a:t>TabControl</a:t>
            </a:r>
            <a:r>
              <a:rPr lang="en-US" altLang="en-US" dirty="0" err="1"/>
              <a:t>s</a:t>
            </a:r>
            <a:r>
              <a:rPr lang="en-US" altLang="en-US" dirty="0"/>
              <a:t> contain </a:t>
            </a:r>
            <a:r>
              <a:rPr lang="en-US" altLang="en-US" dirty="0" err="1">
                <a:latin typeface="Consolas" panose="020B0609020204030204" pitchFamily="49" charset="0"/>
              </a:rPr>
              <a:t>TabPage</a:t>
            </a:r>
            <a:r>
              <a:rPr lang="en-US" altLang="en-US" dirty="0"/>
              <a:t> objects, which are similar to </a:t>
            </a:r>
            <a:r>
              <a:rPr lang="en-US" altLang="en-US" dirty="0">
                <a:latin typeface="Consolas" panose="020B0609020204030204" pitchFamily="49" charset="0"/>
              </a:rPr>
              <a:t>Panel</a:t>
            </a:r>
            <a:r>
              <a:rPr lang="en-US" altLang="en-US" dirty="0"/>
              <a:t>s.</a:t>
            </a:r>
          </a:p>
          <a:p>
            <a:r>
              <a:rPr lang="en-US" altLang="en-US" dirty="0">
                <a:solidFill>
                  <a:srgbClr val="7030A0"/>
                </a:solidFill>
              </a:rPr>
              <a:t>First add controls to the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TabPage</a:t>
            </a:r>
            <a:r>
              <a:rPr lang="en-US" altLang="en-US" dirty="0">
                <a:solidFill>
                  <a:srgbClr val="7030A0"/>
                </a:solidFill>
              </a:rPr>
              <a:t> objects, then add the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TabPage</a:t>
            </a:r>
            <a:r>
              <a:rPr lang="en-US" altLang="en-US" dirty="0" err="1">
                <a:solidFill>
                  <a:srgbClr val="7030A0"/>
                </a:solidFill>
              </a:rPr>
              <a:t>s</a:t>
            </a:r>
            <a:r>
              <a:rPr lang="en-US" altLang="en-US" dirty="0">
                <a:solidFill>
                  <a:srgbClr val="7030A0"/>
                </a:solidFill>
              </a:rPr>
              <a:t> to the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TabControl</a:t>
            </a:r>
            <a:r>
              <a:rPr lang="en-US" altLang="en-US" dirty="0">
                <a:solidFill>
                  <a:srgbClr val="7030A0"/>
                </a:solidFill>
              </a:rPr>
              <a:t>.</a:t>
            </a:r>
          </a:p>
          <a:p>
            <a:pPr lvl="1"/>
            <a:r>
              <a:rPr lang="en-US" altLang="en-US" dirty="0" err="1">
                <a:latin typeface="Consolas" panose="020B0609020204030204" pitchFamily="49" charset="0"/>
              </a:rPr>
              <a:t>myTabPage.Controls.Add</a:t>
            </a:r>
            <a:r>
              <a:rPr lang="en-US" altLang="en-US" dirty="0">
                <a:latin typeface="Consolas" panose="020B0609020204030204" pitchFamily="49" charset="0"/>
              </a:rPr>
              <a:t>(</a:t>
            </a:r>
            <a:r>
              <a:rPr lang="en-US" altLang="en-US" dirty="0" err="1">
                <a:latin typeface="Consolas" panose="020B0609020204030204" pitchFamily="49" charset="0"/>
              </a:rPr>
              <a:t>myControl</a:t>
            </a:r>
            <a:r>
              <a:rPr lang="en-US" altLang="en-US" dirty="0"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en-US" dirty="0" err="1">
                <a:latin typeface="Consolas" panose="020B0609020204030204" pitchFamily="49" charset="0"/>
              </a:rPr>
              <a:t>myTabControl.TabPages.Add</a:t>
            </a:r>
            <a:r>
              <a:rPr lang="en-US" altLang="en-US" dirty="0">
                <a:latin typeface="Consolas" panose="020B0609020204030204" pitchFamily="49" charset="0"/>
              </a:rPr>
              <a:t>(</a:t>
            </a:r>
            <a:r>
              <a:rPr lang="en-US" altLang="en-US" dirty="0" err="1">
                <a:latin typeface="Consolas" panose="020B0609020204030204" pitchFamily="49" charset="0"/>
              </a:rPr>
              <a:t>myTabPage</a:t>
            </a:r>
            <a:r>
              <a:rPr lang="en-US" alt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altLang="en-US" dirty="0"/>
              <a:t>We can use method </a:t>
            </a:r>
            <a:r>
              <a:rPr lang="en-US" altLang="en-US" dirty="0" err="1">
                <a:latin typeface="Consolas" panose="020B0609020204030204" pitchFamily="49" charset="0"/>
              </a:rPr>
              <a:t>AddRange</a:t>
            </a:r>
            <a:r>
              <a:rPr lang="en-US" altLang="en-US" dirty="0"/>
              <a:t> to add an array of </a:t>
            </a:r>
            <a:r>
              <a:rPr lang="en-US" altLang="en-US" dirty="0" err="1">
                <a:latin typeface="Consolas" panose="020B0609020204030204" pitchFamily="49" charset="0"/>
              </a:rPr>
              <a:t>TabPages</a:t>
            </a:r>
            <a:r>
              <a:rPr lang="en-US" altLang="en-US" dirty="0"/>
              <a:t> or controls to a </a:t>
            </a:r>
            <a:r>
              <a:rPr lang="en-US" altLang="en-US" dirty="0" err="1">
                <a:latin typeface="Consolas" panose="020B0609020204030204" pitchFamily="49" charset="0"/>
              </a:rPr>
              <a:t>TabControl</a:t>
            </a:r>
            <a:r>
              <a:rPr lang="en-US" altLang="en-US" dirty="0"/>
              <a:t> or </a:t>
            </a:r>
            <a:r>
              <a:rPr lang="en-US" altLang="en-US" dirty="0" err="1">
                <a:latin typeface="Consolas" panose="020B0609020204030204" pitchFamily="49" charset="0"/>
              </a:rPr>
              <a:t>TabPage</a:t>
            </a:r>
            <a:r>
              <a:rPr lang="en-US" altLang="en-US" dirty="0"/>
              <a:t>.</a:t>
            </a:r>
          </a:p>
        </p:txBody>
      </p:sp>
      <p:sp>
        <p:nvSpPr>
          <p:cNvPr id="214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15.11  </a:t>
            </a:r>
            <a:r>
              <a:rPr lang="en-US" dirty="0" err="1">
                <a:latin typeface="Consolas" panose="020B0609020204030204" pitchFamily="49" charset="0"/>
              </a:rPr>
              <a:t>TabControl</a:t>
            </a:r>
            <a:r>
              <a:rPr lang="en-US" dirty="0"/>
              <a:t> Control (Cont.)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AEC6FA-85F8-4EEE-B7A5-4C12DA41C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1842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9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0088"/>
            <a:ext cx="12192000" cy="54562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CC0A7-601C-455A-B09E-17C3C10D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58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7030A0"/>
                </a:solidFill>
              </a:rPr>
              <a:t>Add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TabControl</a:t>
            </a:r>
            <a:r>
              <a:rPr lang="en-US" altLang="en-US" dirty="0" err="1">
                <a:solidFill>
                  <a:srgbClr val="7030A0"/>
                </a:solidFill>
              </a:rPr>
              <a:t>s</a:t>
            </a:r>
            <a:r>
              <a:rPr lang="en-US" altLang="en-US" dirty="0">
                <a:solidFill>
                  <a:srgbClr val="7030A0"/>
                </a:solidFill>
              </a:rPr>
              <a:t> visually by dragging and dropping them onto a </a:t>
            </a:r>
            <a:r>
              <a:rPr lang="en-US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Form</a:t>
            </a:r>
            <a:r>
              <a:rPr lang="en-US" altLang="en-US" dirty="0">
                <a:solidFill>
                  <a:srgbClr val="7030A0"/>
                </a:solidFill>
              </a:rPr>
              <a:t> in </a:t>
            </a:r>
            <a:r>
              <a:rPr lang="en-US" altLang="en-US" b="1" dirty="0">
                <a:solidFill>
                  <a:srgbClr val="7030A0"/>
                </a:solidFill>
              </a:rPr>
              <a:t>Design </a:t>
            </a:r>
            <a:r>
              <a:rPr lang="en-US" altLang="en-US" dirty="0">
                <a:solidFill>
                  <a:srgbClr val="7030A0"/>
                </a:solidFill>
              </a:rPr>
              <a:t>mode.</a:t>
            </a:r>
          </a:p>
          <a:p>
            <a:r>
              <a:rPr lang="en-US" altLang="en-US" dirty="0">
                <a:solidFill>
                  <a:srgbClr val="7030A0"/>
                </a:solidFill>
              </a:rPr>
              <a:t>To add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TabPage</a:t>
            </a:r>
            <a:r>
              <a:rPr lang="en-US" altLang="en-US" dirty="0" err="1">
                <a:solidFill>
                  <a:srgbClr val="7030A0"/>
                </a:solidFill>
              </a:rPr>
              <a:t>s</a:t>
            </a:r>
            <a:r>
              <a:rPr lang="en-US" altLang="en-US" dirty="0">
                <a:solidFill>
                  <a:srgbClr val="7030A0"/>
                </a:solidFill>
              </a:rPr>
              <a:t> in </a:t>
            </a:r>
            <a:r>
              <a:rPr lang="en-US" altLang="en-US" b="1" dirty="0">
                <a:solidFill>
                  <a:srgbClr val="7030A0"/>
                </a:solidFill>
              </a:rPr>
              <a:t>Design</a:t>
            </a:r>
            <a:r>
              <a:rPr lang="en-US" altLang="en-US" dirty="0">
                <a:solidFill>
                  <a:srgbClr val="7030A0"/>
                </a:solidFill>
              </a:rPr>
              <a:t> mode, click the top of the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TabControl</a:t>
            </a:r>
            <a:r>
              <a:rPr lang="en-US" altLang="en-US" dirty="0">
                <a:solidFill>
                  <a:srgbClr val="7030A0"/>
                </a:solidFill>
              </a:rPr>
              <a:t>, open its smart tasks menu and select </a:t>
            </a:r>
            <a:r>
              <a:rPr lang="en-US" altLang="en-US" b="1" dirty="0">
                <a:solidFill>
                  <a:srgbClr val="7030A0"/>
                </a:solidFill>
              </a:rPr>
              <a:t>Add Tab </a:t>
            </a:r>
            <a:r>
              <a:rPr lang="en-US" altLang="en-US" dirty="0">
                <a:solidFill>
                  <a:srgbClr val="7030A0"/>
                </a:solidFill>
              </a:rPr>
              <a:t>(Fig. 15.34).</a:t>
            </a:r>
          </a:p>
          <a:p>
            <a:r>
              <a:rPr lang="en-US" altLang="en-US" dirty="0"/>
              <a:t>To select a </a:t>
            </a:r>
            <a:r>
              <a:rPr lang="en-US" altLang="en-US" dirty="0" err="1">
                <a:latin typeface="Consolas" panose="020B0609020204030204" pitchFamily="49" charset="0"/>
              </a:rPr>
              <a:t>TabPage</a:t>
            </a:r>
            <a:r>
              <a:rPr lang="en-US" altLang="en-US" dirty="0"/>
              <a:t>, click the control area underneath the tabs.</a:t>
            </a:r>
          </a:p>
          <a:p>
            <a:r>
              <a:rPr lang="en-US" altLang="en-US" dirty="0"/>
              <a:t>Common properties and a common event of </a:t>
            </a:r>
            <a:r>
              <a:rPr lang="en-US" altLang="en-US" dirty="0" err="1">
                <a:latin typeface="Consolas" panose="020B0609020204030204" pitchFamily="49" charset="0"/>
              </a:rPr>
              <a:t>TabControl</a:t>
            </a:r>
            <a:r>
              <a:rPr lang="en-US" altLang="en-US" dirty="0" err="1"/>
              <a:t>s</a:t>
            </a:r>
            <a:r>
              <a:rPr lang="en-US" altLang="en-US" dirty="0"/>
              <a:t> are described in Fig. 15.35.</a:t>
            </a:r>
          </a:p>
        </p:txBody>
      </p:sp>
      <p:sp>
        <p:nvSpPr>
          <p:cNvPr id="217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15.11  </a:t>
            </a:r>
            <a:r>
              <a:rPr lang="en-US" dirty="0" err="1">
                <a:latin typeface="Consolas" panose="020B0609020204030204" pitchFamily="49" charset="0"/>
              </a:rPr>
              <a:t>TabControl</a:t>
            </a:r>
            <a:r>
              <a:rPr lang="en-US" dirty="0"/>
              <a:t> Control (Cont.)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A4BACD-E17E-4CB0-A7BD-B6BF7BC4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886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9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3738"/>
            <a:ext cx="12192000" cy="54689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E9ACA-0949-4FC9-85B8-91E1D5867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4018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0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3" y="0"/>
            <a:ext cx="96027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4A72F-FB63-4B7E-9B3A-A26D82D34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You can </a:t>
            </a:r>
            <a:r>
              <a:rPr lang="en-US" altLang="en-US" dirty="0">
                <a:solidFill>
                  <a:srgbClr val="7030A0"/>
                </a:solidFill>
              </a:rPr>
              <a:t>remove a menu </a:t>
            </a:r>
            <a:r>
              <a:rPr lang="en-US" altLang="en-US" dirty="0"/>
              <a:t>item by </a:t>
            </a:r>
            <a:r>
              <a:rPr lang="en-US" altLang="en-US" dirty="0">
                <a:solidFill>
                  <a:srgbClr val="7030A0"/>
                </a:solidFill>
              </a:rPr>
              <a:t>selecting it </a:t>
            </a:r>
            <a:r>
              <a:rPr lang="en-US" altLang="en-US" dirty="0"/>
              <a:t>with the mouse and </a:t>
            </a:r>
            <a:r>
              <a:rPr lang="en-US" altLang="en-US" dirty="0">
                <a:solidFill>
                  <a:srgbClr val="7030A0"/>
                </a:solidFill>
              </a:rPr>
              <a:t>pressing the </a:t>
            </a:r>
            <a:r>
              <a:rPr lang="en-US" altLang="en-US" i="1" dirty="0">
                <a:solidFill>
                  <a:srgbClr val="7030A0"/>
                </a:solidFill>
              </a:rPr>
              <a:t>Delete</a:t>
            </a:r>
            <a:r>
              <a:rPr lang="en-US" altLang="en-US" dirty="0">
                <a:solidFill>
                  <a:srgbClr val="7030A0"/>
                </a:solidFill>
              </a:rPr>
              <a:t> key</a:t>
            </a:r>
            <a:r>
              <a:rPr lang="en-US" altLang="en-US" dirty="0"/>
              <a:t>.</a:t>
            </a:r>
          </a:p>
          <a:p>
            <a:r>
              <a:rPr lang="en-US" altLang="en-US" dirty="0">
                <a:solidFill>
                  <a:srgbClr val="7030A0"/>
                </a:solidFill>
              </a:rPr>
              <a:t>Menu items </a:t>
            </a:r>
            <a:r>
              <a:rPr lang="en-US" altLang="en-US" b="1" dirty="0">
                <a:solidFill>
                  <a:srgbClr val="7030A0"/>
                </a:solidFill>
              </a:rPr>
              <a:t>can be grouped?? </a:t>
            </a:r>
            <a:r>
              <a:rPr lang="en-US" altLang="en-US" dirty="0">
                <a:solidFill>
                  <a:srgbClr val="7030A0"/>
                </a:solidFill>
              </a:rPr>
              <a:t>by </a:t>
            </a:r>
            <a:r>
              <a:rPr lang="en-US" altLang="en-US" b="1" dirty="0">
                <a:solidFill>
                  <a:srgbClr val="7030A0"/>
                </a:solidFill>
              </a:rPr>
              <a:t>separator bars</a:t>
            </a:r>
            <a:r>
              <a:rPr lang="en-US" altLang="en-US" dirty="0"/>
              <a:t>, which are inserted by right clicking and selecting </a:t>
            </a:r>
            <a:r>
              <a:rPr lang="en-US" altLang="en-US" b="1" dirty="0"/>
              <a:t>Insert &gt; Separator </a:t>
            </a:r>
            <a:r>
              <a:rPr lang="en-US" altLang="en-US" dirty="0"/>
              <a:t>or by typing “</a:t>
            </a:r>
            <a:r>
              <a:rPr lang="en-US" altLang="en-US" dirty="0">
                <a:latin typeface="Consolas" panose="020B0609020204030204" pitchFamily="49" charset="0"/>
              </a:rPr>
              <a:t>-</a:t>
            </a:r>
            <a:r>
              <a:rPr lang="en-US" altLang="en-US" dirty="0"/>
              <a:t>” for the </a:t>
            </a:r>
            <a:r>
              <a:rPr lang="en-US" altLang="en-US" dirty="0">
                <a:solidFill>
                  <a:srgbClr val="7030A0"/>
                </a:solidFill>
              </a:rPr>
              <a:t>text of a menu item</a:t>
            </a:r>
            <a:r>
              <a:rPr lang="en-US" altLang="en-US" dirty="0"/>
              <a:t>.</a:t>
            </a:r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15.2  Menus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AA057-AD6F-4B59-93AC-192EDDBE5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518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Class </a:t>
            </a:r>
            <a:r>
              <a:rPr lang="en-US" altLang="en-US" dirty="0" err="1">
                <a:latin typeface="Consolas" panose="020B0609020204030204" pitchFamily="49" charset="0"/>
              </a:rPr>
              <a:t>UsingTabsForm</a:t>
            </a:r>
            <a:r>
              <a:rPr lang="en-US" altLang="en-US" dirty="0"/>
              <a:t> (Fig. 15.36) uses a </a:t>
            </a:r>
            <a:r>
              <a:rPr lang="en-US" altLang="en-US" dirty="0" err="1">
                <a:latin typeface="Consolas" panose="020B0609020204030204" pitchFamily="49" charset="0"/>
              </a:rPr>
              <a:t>TabControl</a:t>
            </a:r>
            <a:r>
              <a:rPr lang="en-US" altLang="en-US" dirty="0"/>
              <a:t> to display various options relating to the text on a label (</a:t>
            </a:r>
            <a:r>
              <a:rPr lang="en-US" altLang="en-US" dirty="0">
                <a:latin typeface="Consolas" panose="020B0609020204030204" pitchFamily="49" charset="0"/>
              </a:rPr>
              <a:t>Color</a:t>
            </a:r>
            <a:r>
              <a:rPr lang="en-US" altLang="en-US" dirty="0"/>
              <a:t>, </a:t>
            </a:r>
            <a:r>
              <a:rPr lang="en-US" altLang="en-US" dirty="0">
                <a:latin typeface="Consolas" panose="020B0609020204030204" pitchFamily="49" charset="0"/>
              </a:rPr>
              <a:t>Size</a:t>
            </a:r>
            <a:r>
              <a:rPr lang="en-US" altLang="en-US" dirty="0"/>
              <a:t> and </a:t>
            </a:r>
            <a:r>
              <a:rPr lang="en-US" altLang="en-US" dirty="0">
                <a:latin typeface="Consolas" panose="020B0609020204030204" pitchFamily="49" charset="0"/>
              </a:rPr>
              <a:t>Message</a:t>
            </a:r>
            <a:r>
              <a:rPr lang="en-US" altLang="en-US" dirty="0"/>
              <a:t>).</a:t>
            </a:r>
          </a:p>
          <a:p>
            <a:endParaRPr lang="en-US" altLang="en-US" dirty="0"/>
          </a:p>
        </p:txBody>
      </p:sp>
      <p:sp>
        <p:nvSpPr>
          <p:cNvPr id="217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15.11  </a:t>
            </a:r>
            <a:r>
              <a:rPr lang="en-US" dirty="0" err="1">
                <a:latin typeface="Consolas" panose="020B0609020204030204" pitchFamily="49" charset="0"/>
              </a:rPr>
              <a:t>TabControl</a:t>
            </a:r>
            <a:r>
              <a:rPr lang="en-US" dirty="0"/>
              <a:t> Control (Cont.)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EAA3B0-03DF-487C-98E9-E8106EFB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678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D7625-53AD-4C37-B728-3FA2B3784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408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4AD18-CD69-4542-86F2-3D3905F0E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218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14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FCC26-7FEE-4FAF-8025-0C05424C4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253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DD8A1-0411-4574-9FE7-1B8698DF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905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14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A5986-B2E1-4502-9CDF-C62C140C2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848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88" y="0"/>
            <a:ext cx="104346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3B075-B726-417D-91C4-8EC00258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8803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588"/>
            <a:ext cx="12192000" cy="50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8228E-1CB9-4772-A967-D74252F6B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578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7030A0"/>
                </a:solidFill>
              </a:rPr>
              <a:t>Many complex apps are multiple document interface (MDI) programs, which allow users to edit multiple documents at once. </a:t>
            </a:r>
          </a:p>
          <a:p>
            <a:r>
              <a:rPr lang="en-US" altLang="en-US" u="sng" dirty="0">
                <a:solidFill>
                  <a:srgbClr val="FF0000"/>
                </a:solidFill>
              </a:rPr>
              <a:t>An MDI program’s main window is called the parent window, and each window inside the app is referred to as a child window.</a:t>
            </a:r>
          </a:p>
          <a:p>
            <a:r>
              <a:rPr lang="en-US" altLang="en-US" dirty="0"/>
              <a:t>Figure 15.37 depicts a sample MDI app with two child windows.</a:t>
            </a:r>
          </a:p>
          <a:p>
            <a:r>
              <a:rPr lang="en-US" altLang="en-US" dirty="0"/>
              <a:t>To create an MDI Form, create a new </a:t>
            </a:r>
            <a:r>
              <a:rPr lang="en-US" altLang="en-US" dirty="0">
                <a:latin typeface="Consolas" panose="020B0609020204030204" pitchFamily="49" charset="0"/>
              </a:rPr>
              <a:t>Form</a:t>
            </a:r>
            <a:r>
              <a:rPr lang="en-US" altLang="en-US" dirty="0"/>
              <a:t> and set its </a:t>
            </a:r>
            <a:r>
              <a:rPr lang="en-US" altLang="en-US" dirty="0" err="1">
                <a:latin typeface="Consolas" panose="020B0609020204030204" pitchFamily="49" charset="0"/>
              </a:rPr>
              <a:t>IsMdiContainer</a:t>
            </a:r>
            <a:r>
              <a:rPr lang="en-US" altLang="en-US" dirty="0"/>
              <a:t> property to </a:t>
            </a:r>
            <a:r>
              <a:rPr lang="en-US" altLang="en-US" dirty="0">
                <a:latin typeface="Consolas" panose="020B0609020204030204" pitchFamily="49" charset="0"/>
              </a:rPr>
              <a:t>true</a:t>
            </a:r>
            <a:r>
              <a:rPr lang="en-US" altLang="en-US" dirty="0"/>
              <a:t> (Fig. 15.38).</a:t>
            </a:r>
          </a:p>
          <a:p>
            <a:r>
              <a:rPr lang="en-US" altLang="en-US" dirty="0"/>
              <a:t> </a:t>
            </a:r>
          </a:p>
        </p:txBody>
      </p:sp>
      <p:sp>
        <p:nvSpPr>
          <p:cNvPr id="23040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15.12  Multiple Document Interface (MDI) Windows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653BA-52AF-4921-AECE-EDE25CF30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2414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" y="0"/>
            <a:ext cx="11722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B465E-54B0-4D2F-BB5B-63CA69F28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5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5513"/>
            <a:ext cx="12192000" cy="50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F481E-00B6-4D2B-9E7F-E2329E8A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951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950"/>
            <a:ext cx="12192000" cy="53705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236E3-4443-4BCA-96D7-3EFCD8EE9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9003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Right click the project in the </a:t>
            </a:r>
            <a:r>
              <a:rPr lang="en-US" altLang="en-US" b="1" dirty="0">
                <a:solidFill>
                  <a:srgbClr val="FF0000"/>
                </a:solidFill>
              </a:rPr>
              <a:t>Solution Explorer</a:t>
            </a:r>
            <a:r>
              <a:rPr lang="en-US" altLang="en-US" dirty="0">
                <a:solidFill>
                  <a:srgbClr val="FF0000"/>
                </a:solidFill>
              </a:rPr>
              <a:t>, select </a:t>
            </a:r>
            <a:r>
              <a:rPr lang="en-US" altLang="en-US" b="1" dirty="0">
                <a:solidFill>
                  <a:srgbClr val="FF0000"/>
                </a:solidFill>
              </a:rPr>
              <a:t>Project &gt; Add Windows Form… </a:t>
            </a:r>
            <a:r>
              <a:rPr lang="en-US" altLang="en-US" dirty="0">
                <a:solidFill>
                  <a:srgbClr val="FF0000"/>
                </a:solidFill>
              </a:rPr>
              <a:t> and name the file.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Set the 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Form</a:t>
            </a:r>
            <a:r>
              <a:rPr lang="en-US" altLang="en-US" dirty="0">
                <a:solidFill>
                  <a:srgbClr val="FF0000"/>
                </a:solidFill>
              </a:rPr>
              <a:t>’s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MdiParent</a:t>
            </a:r>
            <a:r>
              <a:rPr lang="en-US" altLang="en-US" dirty="0">
                <a:solidFill>
                  <a:srgbClr val="FF0000"/>
                </a:solidFill>
              </a:rPr>
              <a:t> property to the parent 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Form</a:t>
            </a:r>
            <a:r>
              <a:rPr lang="en-US" altLang="en-US" dirty="0">
                <a:solidFill>
                  <a:srgbClr val="FF0000"/>
                </a:solidFill>
              </a:rPr>
              <a:t> and call the child 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Form</a:t>
            </a:r>
            <a:r>
              <a:rPr lang="en-US" altLang="en-US" dirty="0">
                <a:solidFill>
                  <a:srgbClr val="FF0000"/>
                </a:solidFill>
              </a:rPr>
              <a:t>’s 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Show</a:t>
            </a:r>
            <a:r>
              <a:rPr lang="en-US" altLang="en-US" dirty="0">
                <a:solidFill>
                  <a:srgbClr val="FF0000"/>
                </a:solidFill>
              </a:rPr>
              <a:t> method.</a:t>
            </a:r>
          </a:p>
          <a:p>
            <a:pPr lvl="1"/>
            <a:r>
              <a:rPr lang="en-US" altLang="en-US" dirty="0" err="1">
                <a:latin typeface="Consolas" panose="020B0609020204030204" pitchFamily="49" charset="0"/>
              </a:rPr>
              <a:t>ChildFormClass</a:t>
            </a:r>
            <a:r>
              <a:rPr lang="en-US" altLang="en-US" dirty="0"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latin typeface="Consolas" panose="020B0609020204030204" pitchFamily="49" charset="0"/>
              </a:rPr>
              <a:t>childForm</a:t>
            </a:r>
            <a:r>
              <a:rPr lang="en-US" altLang="en-US" dirty="0">
                <a:latin typeface="Consolas" panose="020B0609020204030204" pitchFamily="49" charset="0"/>
              </a:rPr>
              <a:t> = new </a:t>
            </a:r>
            <a:r>
              <a:rPr lang="en-US" altLang="en-US" dirty="0" err="1">
                <a:latin typeface="Consolas" panose="020B0609020204030204" pitchFamily="49" charset="0"/>
              </a:rPr>
              <a:t>ChildFormClass</a:t>
            </a:r>
            <a:r>
              <a:rPr lang="en-US" altLang="en-US" dirty="0">
                <a:latin typeface="Consolas" panose="020B0609020204030204" pitchFamily="49" charset="0"/>
              </a:rPr>
              <a:t>();</a:t>
            </a:r>
            <a:br>
              <a:rPr lang="en-US" altLang="en-US" dirty="0">
                <a:latin typeface="Consolas" panose="020B0609020204030204" pitchFamily="49" charset="0"/>
              </a:rPr>
            </a:br>
            <a:r>
              <a:rPr lang="en-US" altLang="en-US" dirty="0" err="1">
                <a:latin typeface="Consolas" panose="020B0609020204030204" pitchFamily="49" charset="0"/>
              </a:rPr>
              <a:t>childForm.MdiParent</a:t>
            </a:r>
            <a:r>
              <a:rPr lang="en-US" altLang="en-US" dirty="0">
                <a:latin typeface="Consolas" panose="020B0609020204030204" pitchFamily="49" charset="0"/>
              </a:rPr>
              <a:t> = </a:t>
            </a:r>
            <a:r>
              <a:rPr lang="en-US" altLang="en-US" dirty="0" err="1">
                <a:latin typeface="Consolas" panose="020B0609020204030204" pitchFamily="49" charset="0"/>
              </a:rPr>
              <a:t>parentForm</a:t>
            </a:r>
            <a:r>
              <a:rPr lang="en-US" altLang="en-US" dirty="0">
                <a:latin typeface="Consolas" panose="020B0609020204030204" pitchFamily="49" charset="0"/>
              </a:rPr>
              <a:t>;</a:t>
            </a:r>
            <a:br>
              <a:rPr lang="en-US" altLang="en-US" dirty="0">
                <a:latin typeface="Consolas" panose="020B0609020204030204" pitchFamily="49" charset="0"/>
              </a:rPr>
            </a:br>
            <a:r>
              <a:rPr lang="en-US" altLang="en-US" dirty="0" err="1">
                <a:latin typeface="Consolas" panose="020B0609020204030204" pitchFamily="49" charset="0"/>
              </a:rPr>
              <a:t>childForm.Show</a:t>
            </a:r>
            <a:r>
              <a:rPr lang="en-US" altLang="en-US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en-US" dirty="0"/>
              <a:t>In most cases, the parent </a:t>
            </a:r>
            <a:r>
              <a:rPr lang="en-US" altLang="en-US" dirty="0">
                <a:latin typeface="Consolas" panose="020B0609020204030204" pitchFamily="49" charset="0"/>
              </a:rPr>
              <a:t>Form</a:t>
            </a:r>
            <a:r>
              <a:rPr lang="en-US" altLang="en-US" dirty="0"/>
              <a:t> creates the child, so the </a:t>
            </a:r>
            <a:r>
              <a:rPr lang="en-US" altLang="en-US" dirty="0" err="1">
                <a:latin typeface="Consolas" panose="020B0609020204030204" pitchFamily="49" charset="0"/>
              </a:rPr>
              <a:t>parentForm</a:t>
            </a:r>
            <a:r>
              <a:rPr lang="en-US" altLang="en-US" dirty="0"/>
              <a:t> reference is </a:t>
            </a:r>
            <a:r>
              <a:rPr lang="en-US" altLang="en-US" dirty="0">
                <a:latin typeface="Consolas" panose="020B0609020204030204" pitchFamily="49" charset="0"/>
              </a:rPr>
              <a:t>this</a:t>
            </a:r>
            <a:r>
              <a:rPr lang="en-US" altLang="en-US" dirty="0"/>
              <a:t>.</a:t>
            </a:r>
          </a:p>
        </p:txBody>
      </p:sp>
      <p:sp>
        <p:nvSpPr>
          <p:cNvPr id="2355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15.12  Multiple Document Interface (MDI) Windows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7E85EC-AB9B-4F98-8213-62CEC998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997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75" y="0"/>
            <a:ext cx="10204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7ECE2-3F1D-4284-A8EE-E60E5C0D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146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8" y="0"/>
            <a:ext cx="116792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3EEDF-8DA5-45E8-AD7C-29F026417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793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Figure 15.40 shows two images: </a:t>
            </a:r>
            <a:r>
              <a:rPr lang="en-US" altLang="en-US" dirty="0">
                <a:solidFill>
                  <a:srgbClr val="FF0000"/>
                </a:solidFill>
              </a:rPr>
              <a:t>one</a:t>
            </a:r>
            <a:r>
              <a:rPr lang="en-US" altLang="en-US" dirty="0"/>
              <a:t> containing </a:t>
            </a:r>
            <a:r>
              <a:rPr lang="en-US" altLang="en-US" dirty="0">
                <a:solidFill>
                  <a:srgbClr val="7030A0"/>
                </a:solidFill>
              </a:rPr>
              <a:t>two minimized child </a:t>
            </a:r>
            <a:r>
              <a:rPr lang="en-US" altLang="en-US" dirty="0"/>
              <a:t>windows and </a:t>
            </a:r>
            <a:r>
              <a:rPr lang="en-US" altLang="en-US" dirty="0">
                <a:solidFill>
                  <a:srgbClr val="FF0000"/>
                </a:solidFill>
              </a:rPr>
              <a:t>a second </a:t>
            </a:r>
            <a:r>
              <a:rPr lang="en-US" altLang="en-US" dirty="0"/>
              <a:t>containing a </a:t>
            </a:r>
            <a:r>
              <a:rPr lang="en-US" altLang="en-US" dirty="0">
                <a:solidFill>
                  <a:srgbClr val="7030A0"/>
                </a:solidFill>
              </a:rPr>
              <a:t>maximized child window</a:t>
            </a:r>
            <a:r>
              <a:rPr lang="en-US" altLang="en-US" dirty="0"/>
              <a:t>.</a:t>
            </a:r>
          </a:p>
        </p:txBody>
      </p:sp>
      <p:sp>
        <p:nvSpPr>
          <p:cNvPr id="2385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15.12  Multiple Document Interface (MDI) Windows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66FD58-B8B2-4336-987C-A6C74EB4A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380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25" y="0"/>
            <a:ext cx="116125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B80CE-4661-4F2C-82FA-153E238E7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169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Property </a:t>
            </a:r>
            <a:r>
              <a:rPr lang="en-US" altLang="en-US" dirty="0" err="1">
                <a:latin typeface="Consolas" panose="020B0609020204030204" pitchFamily="49" charset="0"/>
              </a:rPr>
              <a:t>MdiWindowListItem</a:t>
            </a:r>
            <a:r>
              <a:rPr lang="en-US" altLang="en-US" dirty="0"/>
              <a:t> of class </a:t>
            </a:r>
            <a:r>
              <a:rPr lang="en-US" altLang="en-US" dirty="0" err="1">
                <a:latin typeface="Consolas" panose="020B0609020204030204" pitchFamily="49" charset="0"/>
              </a:rPr>
              <a:t>MenuStrip</a:t>
            </a:r>
            <a:r>
              <a:rPr lang="en-US" altLang="en-US" dirty="0"/>
              <a:t> specifies which menu, if any, displays a list of open child windows.</a:t>
            </a:r>
          </a:p>
          <a:p>
            <a:r>
              <a:rPr lang="en-US" altLang="en-US" dirty="0"/>
              <a:t>When a new child window is opened, an entry is added to the end of the list (Fig. 15.41).</a:t>
            </a:r>
          </a:p>
        </p:txBody>
      </p:sp>
      <p:sp>
        <p:nvSpPr>
          <p:cNvPr id="2406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15.12  Multiple Document Interface (MDI) Windows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79AC0C-CDA0-4EA1-AF87-6E3B4AFFB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78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1650"/>
            <a:ext cx="121920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5A23B-E4B4-4ECE-AFC3-FA985C01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7841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MDI containers allow you to organize the placement of its child windows.</a:t>
            </a:r>
          </a:p>
          <a:p>
            <a:r>
              <a:rPr lang="en-US" altLang="en-US" dirty="0"/>
              <a:t>Method </a:t>
            </a:r>
            <a:r>
              <a:rPr lang="en-US" altLang="en-US" dirty="0" err="1">
                <a:latin typeface="Consolas" panose="020B0609020204030204" pitchFamily="49" charset="0"/>
              </a:rPr>
              <a:t>LayoutMdi</a:t>
            </a:r>
            <a:r>
              <a:rPr lang="en-US" altLang="en-US" dirty="0"/>
              <a:t> takes a value of the </a:t>
            </a:r>
            <a:r>
              <a:rPr lang="en-US" altLang="en-US" dirty="0" err="1">
                <a:latin typeface="Consolas" panose="020B0609020204030204" pitchFamily="49" charset="0"/>
              </a:rPr>
              <a:t>MdiLayout</a:t>
            </a:r>
            <a:r>
              <a:rPr lang="en-US" altLang="en-US" dirty="0"/>
              <a:t> enumeration (Fig. 15.42).</a:t>
            </a:r>
          </a:p>
          <a:p>
            <a:r>
              <a:rPr lang="en-US" altLang="en-US" dirty="0"/>
              <a:t>Class </a:t>
            </a:r>
            <a:r>
              <a:rPr lang="en-US" altLang="en-US" dirty="0" err="1">
                <a:latin typeface="Consolas" panose="020B0609020204030204" pitchFamily="49" charset="0"/>
              </a:rPr>
              <a:t>UsingMDIForm</a:t>
            </a:r>
            <a:r>
              <a:rPr lang="en-US" altLang="en-US" dirty="0"/>
              <a:t> (Fig. 15.43) demonstrates MDI windows.</a:t>
            </a:r>
          </a:p>
          <a:p>
            <a:endParaRPr lang="en-US" altLang="en-US" dirty="0"/>
          </a:p>
        </p:txBody>
      </p:sp>
      <p:sp>
        <p:nvSpPr>
          <p:cNvPr id="24473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15.12  Multiple Document Interface (MDI) Windows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09171-D0A4-474A-97FA-6314E6BB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6119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0"/>
            <a:ext cx="10953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ECC02-D3AA-4BC4-9827-0ADCCAA9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71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Visual Studio allows you to add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TextBox</a:t>
            </a:r>
            <a:r>
              <a:rPr lang="en-US" altLang="en-US" dirty="0" err="1">
                <a:solidFill>
                  <a:srgbClr val="7030A0"/>
                </a:solidFill>
              </a:rPr>
              <a:t>es</a:t>
            </a:r>
            <a:r>
              <a:rPr lang="en-US" altLang="en-US" dirty="0"/>
              <a:t> and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ComboBox</a:t>
            </a:r>
            <a:r>
              <a:rPr lang="en-US" altLang="en-US" dirty="0" err="1">
                <a:solidFill>
                  <a:srgbClr val="7030A0"/>
                </a:solidFill>
              </a:rPr>
              <a:t>es</a:t>
            </a:r>
            <a:r>
              <a:rPr lang="en-US" altLang="en-US" dirty="0"/>
              <a:t> as </a:t>
            </a:r>
            <a:r>
              <a:rPr lang="en-US" altLang="en-US" dirty="0">
                <a:solidFill>
                  <a:srgbClr val="7030A0"/>
                </a:solidFill>
              </a:rPr>
              <a:t>menu items</a:t>
            </a:r>
            <a:r>
              <a:rPr lang="en-US" altLang="en-US" dirty="0"/>
              <a:t>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Before you </a:t>
            </a:r>
            <a:r>
              <a:rPr lang="en-US" altLang="en-US" dirty="0">
                <a:solidFill>
                  <a:srgbClr val="7030A0"/>
                </a:solidFill>
              </a:rPr>
              <a:t>enter text </a:t>
            </a:r>
            <a:r>
              <a:rPr lang="en-US" altLang="en-US" dirty="0"/>
              <a:t>for a menu item, you are </a:t>
            </a:r>
            <a:r>
              <a:rPr lang="en-US" altLang="en-US" dirty="0">
                <a:solidFill>
                  <a:srgbClr val="FF0000"/>
                </a:solidFill>
              </a:rPr>
              <a:t>provided with a drop-down list.</a:t>
            </a:r>
          </a:p>
          <a:p>
            <a:pPr lvl="1"/>
            <a:r>
              <a:rPr lang="en-US" altLang="en-US" dirty="0"/>
              <a:t>Clicking the </a:t>
            </a:r>
            <a:r>
              <a:rPr lang="en-US" altLang="en-US" dirty="0">
                <a:solidFill>
                  <a:srgbClr val="7030A0"/>
                </a:solidFill>
              </a:rPr>
              <a:t>down arrow </a:t>
            </a:r>
            <a:r>
              <a:rPr lang="en-US" altLang="en-US" dirty="0"/>
              <a:t>allows you to </a:t>
            </a:r>
            <a:r>
              <a:rPr lang="en-US" altLang="en-US" dirty="0">
                <a:solidFill>
                  <a:srgbClr val="7030A0"/>
                </a:solidFill>
              </a:rPr>
              <a:t>select the type of item to add </a:t>
            </a:r>
            <a:r>
              <a:rPr lang="en-US" altLang="en-US" dirty="0"/>
              <a:t>(Fig. 15.5).</a:t>
            </a:r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15.2  Menus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00A32E-208D-4247-A3FE-58DDA380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540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50" y="0"/>
            <a:ext cx="89011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9BEB9-CF89-4A3A-B977-AD438914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653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8B641-67E0-4B87-8118-DD2848B1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9321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A17BC-76E6-41B0-B7C1-7346DEC38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1827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DBA56-C8DF-4D36-902E-397D6C466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791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97837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40673-19A2-4FF1-A85F-8DBE24B3F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7317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38"/>
            <a:ext cx="12192000" cy="68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0D517-0E82-4550-8C75-4DB08127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6684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88"/>
            <a:ext cx="12192000" cy="677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20535-B1F4-4201-9D27-A87073B6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5733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Define the MDI child class by right clicking the project in the </a:t>
            </a:r>
            <a:r>
              <a:rPr lang="en-US" altLang="en-US" b="1" dirty="0"/>
              <a:t>Solution Explorer</a:t>
            </a:r>
            <a:r>
              <a:rPr lang="en-US" altLang="en-US" dirty="0"/>
              <a:t> and selecting </a:t>
            </a:r>
            <a:r>
              <a:rPr lang="en-US" altLang="en-US" b="1" dirty="0"/>
              <a:t>Add &gt; Windows Form….</a:t>
            </a:r>
          </a:p>
          <a:p>
            <a:r>
              <a:rPr lang="en-US" altLang="en-US" dirty="0"/>
              <a:t>Name the new class </a:t>
            </a:r>
            <a:r>
              <a:rPr lang="en-US" altLang="en-US" dirty="0" err="1">
                <a:latin typeface="Consolas" panose="020B0609020204030204" pitchFamily="49" charset="0"/>
              </a:rPr>
              <a:t>ChildForm</a:t>
            </a:r>
            <a:r>
              <a:rPr lang="en-US" altLang="en-US" dirty="0"/>
              <a:t> (Fig. 15.44).</a:t>
            </a:r>
          </a:p>
          <a:p>
            <a:endParaRPr lang="en-US" altLang="en-US" dirty="0"/>
          </a:p>
        </p:txBody>
      </p:sp>
      <p:sp>
        <p:nvSpPr>
          <p:cNvPr id="24473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15.12  Multiple Document Interface (MDI) Windows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84043-AC3B-4ADB-9F0D-2599D669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524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75" y="0"/>
            <a:ext cx="94662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F0115-8E89-4972-B165-0CFECEDDA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231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>
                <a:solidFill>
                  <a:srgbClr val="FF0000"/>
                </a:solidFill>
              </a:rPr>
              <a:t>Visual inheritance enables you to achieve visual consistency.</a:t>
            </a:r>
          </a:p>
          <a:p>
            <a:r>
              <a:rPr lang="en-US" altLang="en-US" u="sng" dirty="0">
                <a:solidFill>
                  <a:srgbClr val="7030A0"/>
                </a:solidFill>
              </a:rPr>
              <a:t>For example, you could define a </a:t>
            </a:r>
            <a:r>
              <a:rPr lang="en-US" altLang="en-US" u="sng" dirty="0">
                <a:solidFill>
                  <a:srgbClr val="FF0000"/>
                </a:solidFill>
              </a:rPr>
              <a:t>base </a:t>
            </a:r>
            <a:r>
              <a:rPr lang="en-US" alt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Form</a:t>
            </a:r>
            <a:r>
              <a:rPr lang="en-US" altLang="en-US" u="sng" dirty="0">
                <a:solidFill>
                  <a:srgbClr val="FF0000"/>
                </a:solidFill>
              </a:rPr>
              <a:t> </a:t>
            </a:r>
            <a:r>
              <a:rPr lang="en-US" altLang="en-US" u="sng" dirty="0">
                <a:solidFill>
                  <a:srgbClr val="7030A0"/>
                </a:solidFill>
              </a:rPr>
              <a:t>that contains a product’s logo and a specific background color.</a:t>
            </a:r>
          </a:p>
          <a:p>
            <a:r>
              <a:rPr lang="en-US" altLang="en-US" u="sng" dirty="0">
                <a:solidFill>
                  <a:srgbClr val="FF0000"/>
                </a:solidFill>
              </a:rPr>
              <a:t>You then could use the </a:t>
            </a:r>
            <a:r>
              <a:rPr lang="en-US" altLang="en-US" u="sng" dirty="0">
                <a:solidFill>
                  <a:srgbClr val="7030A0"/>
                </a:solidFill>
              </a:rPr>
              <a:t>base </a:t>
            </a:r>
            <a:r>
              <a:rPr lang="en-US" altLang="en-US" u="sng" dirty="0">
                <a:solidFill>
                  <a:srgbClr val="7030A0"/>
                </a:solidFill>
                <a:latin typeface="Consolas" panose="020B0609020204030204" pitchFamily="49" charset="0"/>
              </a:rPr>
              <a:t>Form</a:t>
            </a:r>
            <a:r>
              <a:rPr lang="en-US" altLang="en-US" u="sng" dirty="0">
                <a:solidFill>
                  <a:srgbClr val="7030A0"/>
                </a:solidFill>
              </a:rPr>
              <a:t> </a:t>
            </a:r>
            <a:r>
              <a:rPr lang="en-US" altLang="en-US" u="sng" dirty="0">
                <a:solidFill>
                  <a:srgbClr val="FF0000"/>
                </a:solidFill>
              </a:rPr>
              <a:t>throughout an app for uniformity and branding.</a:t>
            </a:r>
          </a:p>
        </p:txBody>
      </p:sp>
      <p:sp>
        <p:nvSpPr>
          <p:cNvPr id="258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15.13  Visual Inheritance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F6ADE-E6C5-418A-AACC-2D27964D1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169</a:t>
            </a:fld>
            <a:endParaRPr 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732FEED0-6907-4649-927B-495E370491C9}"/>
              </a:ext>
            </a:extLst>
          </p:cNvPr>
          <p:cNvSpPr/>
          <p:nvPr/>
        </p:nvSpPr>
        <p:spPr>
          <a:xfrm>
            <a:off x="0" y="15867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!!!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1152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0"/>
            <a:ext cx="102473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59F305E-93D8-4BB3-9636-FF8E293098F3}"/>
              </a:ext>
            </a:extLst>
          </p:cNvPr>
          <p:cNvSpPr/>
          <p:nvPr/>
        </p:nvSpPr>
        <p:spPr>
          <a:xfrm>
            <a:off x="2965141" y="197084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5468F-DDBE-4A9B-8A35-EE1E70094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671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Class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VisualInheritanceBaseForm</a:t>
            </a:r>
            <a:r>
              <a:rPr lang="en-US" altLang="en-US" dirty="0"/>
              <a:t> (Fig. 15.45) derives from Form.</a:t>
            </a:r>
          </a:p>
          <a:p>
            <a:r>
              <a:rPr lang="en-US" altLang="en-US" dirty="0"/>
              <a:t>We use the public class </a:t>
            </a:r>
            <a:r>
              <a:rPr lang="en-US" altLang="en-US" dirty="0" err="1">
                <a:latin typeface="Consolas" panose="020B0609020204030204" pitchFamily="49" charset="0"/>
              </a:rPr>
              <a:t>VisualInheritanceBaseForm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Use the namespace declaration that was created for us by the IDE.</a:t>
            </a:r>
          </a:p>
          <a:p>
            <a:r>
              <a:rPr lang="en-US" altLang="en-US" dirty="0"/>
              <a:t>Right click the project name in the </a:t>
            </a:r>
            <a:r>
              <a:rPr lang="en-US" altLang="en-US" b="1" dirty="0"/>
              <a:t>Solution­ Explorer </a:t>
            </a:r>
            <a:r>
              <a:rPr lang="en-US" altLang="en-US" dirty="0"/>
              <a:t>and select </a:t>
            </a:r>
            <a:r>
              <a:rPr lang="en-US" altLang="en-US" b="1" dirty="0">
                <a:solidFill>
                  <a:srgbClr val="FF0000"/>
                </a:solidFill>
              </a:rPr>
              <a:t>Properties</a:t>
            </a:r>
            <a:r>
              <a:rPr lang="en-US" altLang="en-US" dirty="0"/>
              <a:t>, then choose the </a:t>
            </a:r>
            <a:r>
              <a:rPr lang="en-US" altLang="en-US" b="1" dirty="0"/>
              <a:t>Application</a:t>
            </a:r>
            <a:r>
              <a:rPr lang="en-US" altLang="en-US" dirty="0"/>
              <a:t> tab.</a:t>
            </a:r>
          </a:p>
          <a:p>
            <a:r>
              <a:rPr lang="en-US" altLang="en-US" dirty="0"/>
              <a:t>In the </a:t>
            </a:r>
            <a:r>
              <a:rPr lang="en-US" altLang="en-US" b="1" dirty="0"/>
              <a:t>Output</a:t>
            </a:r>
            <a:r>
              <a:rPr lang="en-US" altLang="en-US" dirty="0"/>
              <a:t> </a:t>
            </a:r>
            <a:r>
              <a:rPr lang="en-US" altLang="en-US" b="1" dirty="0"/>
              <a:t>type</a:t>
            </a:r>
            <a:r>
              <a:rPr lang="en-US" altLang="en-US" dirty="0"/>
              <a:t> drop-down list, change </a:t>
            </a:r>
            <a:r>
              <a:rPr lang="en-US" altLang="en-US" b="1" dirty="0">
                <a:solidFill>
                  <a:srgbClr val="FF0000"/>
                </a:solidFill>
              </a:rPr>
              <a:t>Windows Application </a:t>
            </a:r>
            <a:r>
              <a:rPr lang="en-US" altLang="en-US" dirty="0"/>
              <a:t>to </a:t>
            </a:r>
            <a:r>
              <a:rPr lang="en-US" altLang="en-US" b="1" dirty="0">
                <a:solidFill>
                  <a:srgbClr val="FF0000"/>
                </a:solidFill>
              </a:rPr>
              <a:t>Class Library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Building the project produces the </a:t>
            </a:r>
            <a:r>
              <a:rPr lang="en-US" altLang="en-US" dirty="0">
                <a:latin typeface="Consolas" panose="020B0609020204030204" pitchFamily="49" charset="0"/>
              </a:rPr>
              <a:t>.</a:t>
            </a:r>
            <a:r>
              <a:rPr lang="en-US" altLang="en-US" dirty="0" err="1">
                <a:latin typeface="Consolas" panose="020B0609020204030204" pitchFamily="49" charset="0"/>
              </a:rPr>
              <a:t>dll</a:t>
            </a:r>
            <a:r>
              <a:rPr lang="en-US" altLang="en-US" dirty="0"/>
              <a:t>. </a:t>
            </a:r>
          </a:p>
          <a:p>
            <a:endParaRPr lang="en-US" altLang="en-US" dirty="0"/>
          </a:p>
        </p:txBody>
      </p:sp>
      <p:sp>
        <p:nvSpPr>
          <p:cNvPr id="258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15.13  Visual Inheritance (cont.)</a:t>
            </a:r>
            <a:r>
              <a:rPr lang="zh-CN" altLang="en-US" dirty="0"/>
              <a:t>（</a:t>
            </a:r>
            <a:r>
              <a:rPr lang="en-US" altLang="zh-CN" dirty="0">
                <a:solidFill>
                  <a:srgbClr val="FF0000"/>
                </a:solidFill>
              </a:rPr>
              <a:t>demo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2D641-1674-411D-A675-442FDFA07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0683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AB384-CF75-4680-A7DC-43AC0953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9346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0"/>
            <a:ext cx="95234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DE222-9072-4FB3-98A4-7AD4AF8BE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172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CE0D3-BED9-4F2C-8861-8648EF1D50DC}"/>
              </a:ext>
            </a:extLst>
          </p:cNvPr>
          <p:cNvSpPr txBox="1"/>
          <p:nvPr/>
        </p:nvSpPr>
        <p:spPr>
          <a:xfrm>
            <a:off x="4341180" y="4438836"/>
            <a:ext cx="1164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Add Button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78005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>
                <a:solidFill>
                  <a:srgbClr val="FF0000"/>
                </a:solidFill>
              </a:rPr>
              <a:t>To visually inherit from </a:t>
            </a:r>
            <a:r>
              <a:rPr lang="en-US" altLang="en-US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VisualInheritanceBaseForm</a:t>
            </a:r>
            <a:r>
              <a:rPr lang="en-US" altLang="en-US" u="sng" dirty="0">
                <a:solidFill>
                  <a:srgbClr val="FF0000"/>
                </a:solidFill>
              </a:rPr>
              <a:t>, create a new Windows Forms app.</a:t>
            </a:r>
          </a:p>
          <a:p>
            <a:r>
              <a:rPr lang="en-US" altLang="en-US" u="sng" dirty="0"/>
              <a:t>In this app, </a:t>
            </a:r>
            <a:r>
              <a:rPr lang="en-US" altLang="en-US" u="sng" dirty="0">
                <a:solidFill>
                  <a:srgbClr val="FF0000"/>
                </a:solidFill>
              </a:rPr>
              <a:t>add </a:t>
            </a:r>
            <a:r>
              <a:rPr lang="en-US" altLang="en-US" u="sng" dirty="0">
                <a:solidFill>
                  <a:srgbClr val="7030A0"/>
                </a:solidFill>
              </a:rPr>
              <a:t>a reference to the </a:t>
            </a:r>
            <a:r>
              <a:rPr lang="en-US" altLang="en-US" u="sng" dirty="0">
                <a:solidFill>
                  <a:srgbClr val="7030A0"/>
                </a:solidFill>
                <a:latin typeface="Consolas" panose="020B0609020204030204" pitchFamily="49" charset="0"/>
              </a:rPr>
              <a:t>.</a:t>
            </a:r>
            <a:r>
              <a:rPr lang="en-US" altLang="en-US" u="sng" dirty="0" err="1">
                <a:solidFill>
                  <a:srgbClr val="7030A0"/>
                </a:solidFill>
                <a:latin typeface="Consolas" panose="020B0609020204030204" pitchFamily="49" charset="0"/>
              </a:rPr>
              <a:t>dll</a:t>
            </a:r>
            <a:r>
              <a:rPr lang="en-US" altLang="en-US" u="sng" dirty="0">
                <a:solidFill>
                  <a:srgbClr val="7030A0"/>
                </a:solidFill>
              </a:rPr>
              <a:t> </a:t>
            </a:r>
            <a:r>
              <a:rPr lang="en-US" altLang="en-US" u="sng" dirty="0">
                <a:solidFill>
                  <a:srgbClr val="FF0000"/>
                </a:solidFill>
              </a:rPr>
              <a:t>you just created</a:t>
            </a:r>
            <a:r>
              <a:rPr lang="en-US" altLang="en-US" u="sng" dirty="0"/>
              <a:t>.</a:t>
            </a:r>
          </a:p>
          <a:p>
            <a:r>
              <a:rPr lang="en-US" altLang="en-US" dirty="0">
                <a:solidFill>
                  <a:srgbClr val="7030A0"/>
                </a:solidFill>
              </a:rPr>
              <a:t>Modify the line that defines the class:</a:t>
            </a:r>
          </a:p>
          <a:p>
            <a:pPr lvl="1"/>
            <a:r>
              <a:rPr lang="en-US" altLang="en-US" u="sng" dirty="0">
                <a:latin typeface="Consolas" panose="020B0609020204030204" pitchFamily="49" charset="0"/>
              </a:rPr>
              <a:t>public partial class </a:t>
            </a:r>
            <a:r>
              <a:rPr lang="en-US" altLang="en-US" u="sng" dirty="0" err="1">
                <a:solidFill>
                  <a:srgbClr val="7030A0"/>
                </a:solidFill>
                <a:latin typeface="Consolas" panose="020B0609020204030204" pitchFamily="49" charset="0"/>
              </a:rPr>
              <a:t>VisualInheritanceTestForm</a:t>
            </a:r>
            <a:r>
              <a:rPr lang="en-US" altLang="en-US" u="sng" dirty="0">
                <a:latin typeface="Consolas" panose="020B0609020204030204" pitchFamily="49" charset="0"/>
              </a:rPr>
              <a:t> :     </a:t>
            </a:r>
            <a:br>
              <a:rPr lang="en-US" altLang="en-US" u="sng" dirty="0">
                <a:latin typeface="Consolas" panose="020B0609020204030204" pitchFamily="49" charset="0"/>
              </a:rPr>
            </a:br>
            <a:r>
              <a:rPr lang="en-US" altLang="en-US" u="sng" dirty="0">
                <a:latin typeface="Consolas" panose="020B0609020204030204" pitchFamily="49" charset="0"/>
              </a:rPr>
              <a:t>   </a:t>
            </a:r>
            <a:r>
              <a:rPr lang="en-US" altLang="en-US" u="sng" dirty="0" err="1">
                <a:latin typeface="Consolas" panose="020B0609020204030204" pitchFamily="49" charset="0"/>
              </a:rPr>
              <a:t>VisualInheritanceBase.VisualInheritanceBaseForm</a:t>
            </a:r>
            <a:endParaRPr lang="en-US" altLang="en-US" u="sng" dirty="0">
              <a:latin typeface="Consolas" panose="020B0609020204030204" pitchFamily="49" charset="0"/>
            </a:endParaRPr>
          </a:p>
        </p:txBody>
      </p:sp>
      <p:sp>
        <p:nvSpPr>
          <p:cNvPr id="261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15.13  Visual Inheritance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AD4063-B38F-4C41-AC78-360773635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0338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In </a:t>
            </a:r>
            <a:r>
              <a:rPr lang="en-US" altLang="en-US" u="sng" dirty="0">
                <a:solidFill>
                  <a:srgbClr val="7030A0"/>
                </a:solidFill>
              </a:rPr>
              <a:t>Design view</a:t>
            </a:r>
            <a:r>
              <a:rPr lang="en-US" altLang="en-US" u="sng" dirty="0"/>
              <a:t>, the </a:t>
            </a:r>
            <a:r>
              <a:rPr lang="en-US" altLang="en-US" u="sng" dirty="0">
                <a:solidFill>
                  <a:srgbClr val="7030A0"/>
                </a:solidFill>
              </a:rPr>
              <a:t>new app’s </a:t>
            </a:r>
            <a:r>
              <a:rPr lang="en-US" altLang="en-US" u="sng" dirty="0">
                <a:solidFill>
                  <a:srgbClr val="7030A0"/>
                </a:solidFill>
                <a:latin typeface="Consolas" panose="020B0609020204030204" pitchFamily="49" charset="0"/>
              </a:rPr>
              <a:t>Form</a:t>
            </a:r>
            <a:r>
              <a:rPr lang="en-US" altLang="en-US" u="sng" dirty="0">
                <a:solidFill>
                  <a:srgbClr val="7030A0"/>
                </a:solidFill>
              </a:rPr>
              <a:t> </a:t>
            </a:r>
            <a:r>
              <a:rPr lang="en-US" altLang="en-US" u="sng" dirty="0"/>
              <a:t>should now </a:t>
            </a:r>
            <a:r>
              <a:rPr lang="en-US" altLang="en-US" u="sng" dirty="0">
                <a:solidFill>
                  <a:srgbClr val="FF0000"/>
                </a:solidFill>
              </a:rPr>
              <a:t>display the controls inherited from the base </a:t>
            </a:r>
            <a:r>
              <a:rPr lang="en-US" alt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Form</a:t>
            </a:r>
            <a:r>
              <a:rPr lang="en-US" altLang="en-US" u="sng" dirty="0">
                <a:solidFill>
                  <a:srgbClr val="FF0000"/>
                </a:solidFill>
              </a:rPr>
              <a:t> </a:t>
            </a:r>
            <a:r>
              <a:rPr lang="en-US" altLang="en-US" u="sng" dirty="0"/>
              <a:t>(Fig. 15.46).</a:t>
            </a:r>
          </a:p>
          <a:p>
            <a:r>
              <a:rPr lang="en-US" altLang="en-US" u="sng" dirty="0"/>
              <a:t>Class </a:t>
            </a:r>
            <a:r>
              <a:rPr lang="en-US" altLang="en-US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VisualInheritanceTestForm</a:t>
            </a:r>
            <a:r>
              <a:rPr lang="en-US" altLang="en-US" u="sng" dirty="0"/>
              <a:t> (Fig. 15.47) is </a:t>
            </a:r>
            <a:r>
              <a:rPr lang="en-US" altLang="en-US" u="sng" dirty="0">
                <a:solidFill>
                  <a:srgbClr val="FF0000"/>
                </a:solidFill>
              </a:rPr>
              <a:t>a derived class </a:t>
            </a:r>
            <a:r>
              <a:rPr lang="en-US" altLang="en-US" u="sng" dirty="0"/>
              <a:t>of </a:t>
            </a:r>
            <a:r>
              <a:rPr lang="en-US" altLang="en-US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VisualInheritanceBaseForm</a:t>
            </a:r>
            <a:r>
              <a:rPr lang="en-US" altLang="en-US" u="sng" dirty="0"/>
              <a:t>.</a:t>
            </a:r>
          </a:p>
        </p:txBody>
      </p:sp>
      <p:sp>
        <p:nvSpPr>
          <p:cNvPr id="262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15.13  Visual Inheritance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47B576-BFC8-45BE-B418-452E0708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0323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0"/>
            <a:ext cx="115252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58A5BD8-8CD8-4052-9FB1-A250092C0705}"/>
              </a:ext>
            </a:extLst>
          </p:cNvPr>
          <p:cNvSpPr/>
          <p:nvPr/>
        </p:nvSpPr>
        <p:spPr>
          <a:xfrm>
            <a:off x="4154749" y="592410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D62F85-5826-4F10-8812-3188C5955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0723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3"/>
            <a:ext cx="12192000" cy="68087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071C5-81AE-438C-86B9-B30FDED1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0567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710F07-EB81-42E4-AE7E-84313CCA0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Add a reference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In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Solution Explorer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right-click on the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References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or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Dependencies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node and choose either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Add Project Reference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Add Shared Project Reference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, or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Add COM Reference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 (You can right-click the project node and select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Add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from the fly-out menu to choose from these options, too.)</a:t>
            </a:r>
          </a:p>
          <a:p>
            <a:pPr marL="109537" indent="0" algn="l">
              <a:buNone/>
            </a:pPr>
            <a:r>
              <a:rPr lang="en-US" b="1" dirty="0">
                <a:solidFill>
                  <a:srgbClr val="171717"/>
                </a:solidFill>
                <a:latin typeface="Segoe UI" panose="020B0502040204020203" pitchFamily="34" charset="0"/>
              </a:rPr>
              <a:t>  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Reference Manager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opens and lists the available references by group.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Specify the references to add, and then select </a:t>
            </a: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OK</a:t>
            </a:r>
            <a:r>
              <a:rPr lang="en-US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A054D3-2CC5-42F2-A1F3-05D92C30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How to: Add or remove references by using the Reference Manager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B3EB26-162A-4E22-AFA6-EF8694EF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4432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175"/>
            <a:ext cx="12192000" cy="58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34800-F756-4F07-B312-0EEB7F45B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178</a:t>
            </a:fld>
            <a:endParaRPr 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227A2302-D46D-4132-AD16-1A097C556FA0}"/>
              </a:ext>
            </a:extLst>
          </p:cNvPr>
          <p:cNvSpPr/>
          <p:nvPr/>
        </p:nvSpPr>
        <p:spPr>
          <a:xfrm>
            <a:off x="2931459" y="31866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21775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0"/>
            <a:ext cx="110283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B9318-7E70-44DD-9A84-6FE76F66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179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BF54F9-0B0D-41C0-BB31-CF3315A9AE17}"/>
              </a:ext>
            </a:extLst>
          </p:cNvPr>
          <p:cNvSpPr txBox="1"/>
          <p:nvPr/>
        </p:nvSpPr>
        <p:spPr>
          <a:xfrm>
            <a:off x="5962835" y="319596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new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B3CCDD51-621F-4B4E-AF10-0E8B78182EBE}"/>
              </a:ext>
            </a:extLst>
          </p:cNvPr>
          <p:cNvSpPr/>
          <p:nvPr/>
        </p:nvSpPr>
        <p:spPr>
          <a:xfrm>
            <a:off x="7057748" y="1127464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76BCADDA-FA2D-47EE-8D10-4ED16F0EAFB4}"/>
              </a:ext>
            </a:extLst>
          </p:cNvPr>
          <p:cNvSpPr/>
          <p:nvPr/>
        </p:nvSpPr>
        <p:spPr>
          <a:xfrm>
            <a:off x="1739153" y="225910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504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10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1225"/>
            <a:ext cx="12192000" cy="503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F323D-CDBB-490E-884D-7FC223545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8515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ED659F3-1D1F-4A26-8230-28B44878A117}"/>
              </a:ext>
            </a:extLst>
          </p:cNvPr>
          <p:cNvSpPr/>
          <p:nvPr/>
        </p:nvSpPr>
        <p:spPr>
          <a:xfrm>
            <a:off x="4456590" y="3657600"/>
            <a:ext cx="978408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44AB-2AA2-4260-AC49-E171587B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351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575"/>
            <a:ext cx="12192000" cy="47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07009-93EC-423A-8059-D1A667FAA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6652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" y="0"/>
            <a:ext cx="110283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B9318-7E70-44DD-9A84-6FE76F66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182</a:t>
            </a:fld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A98F519-1B2A-42EF-B3C5-E792A6810B25}"/>
              </a:ext>
            </a:extLst>
          </p:cNvPr>
          <p:cNvSpPr/>
          <p:nvPr/>
        </p:nvSpPr>
        <p:spPr>
          <a:xfrm>
            <a:off x="7126487" y="118960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8D7B0009-93EA-4CB5-A435-48A347D57B60}"/>
              </a:ext>
            </a:extLst>
          </p:cNvPr>
          <p:cNvSpPr/>
          <p:nvPr/>
        </p:nvSpPr>
        <p:spPr>
          <a:xfrm>
            <a:off x="1972236" y="209774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76922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The .NET Framework allows you to create custom controls.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Custom controls appear in the user’s </a:t>
            </a:r>
            <a:r>
              <a:rPr lang="en-US" altLang="en-US" b="1" dirty="0">
                <a:solidFill>
                  <a:srgbClr val="FF0000"/>
                </a:solidFill>
              </a:rPr>
              <a:t>Toolbox</a:t>
            </a:r>
            <a:r>
              <a:rPr lang="en-US" altLang="en-US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en-US" dirty="0"/>
              <a:t>There are multiple ways to create a custom control, depending on the level of customization that you want (Fig. 15.49).</a:t>
            </a:r>
          </a:p>
        </p:txBody>
      </p:sp>
      <p:sp>
        <p:nvSpPr>
          <p:cNvPr id="267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15.14  User-Defined Controls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860175-6327-4A24-85BB-AFA5250A0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8904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E93A8-F68B-497C-90FE-CC90BE8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0656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0413"/>
            <a:ext cx="12192000" cy="53355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1F50B-1782-4763-8913-802DBF076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3033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Timer</a:t>
            </a:r>
            <a:r>
              <a:rPr lang="en-US" altLang="en-US" u="sng" dirty="0">
                <a:solidFill>
                  <a:srgbClr val="FF0000"/>
                </a:solidFill>
              </a:rPr>
              <a:t>s are </a:t>
            </a:r>
            <a:r>
              <a:rPr lang="en-US" altLang="en-US" u="sng" dirty="0">
                <a:solidFill>
                  <a:srgbClr val="7030A0"/>
                </a:solidFill>
              </a:rPr>
              <a:t>non-visual components </a:t>
            </a:r>
            <a:r>
              <a:rPr lang="en-US" altLang="en-US" u="sng" dirty="0">
                <a:solidFill>
                  <a:srgbClr val="FF0000"/>
                </a:solidFill>
              </a:rPr>
              <a:t>that generate </a:t>
            </a:r>
            <a:r>
              <a:rPr lang="en-US" alt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Tick</a:t>
            </a:r>
            <a:r>
              <a:rPr lang="en-US" altLang="en-US" u="sng" dirty="0">
                <a:solidFill>
                  <a:srgbClr val="FF0000"/>
                </a:solidFill>
              </a:rPr>
              <a:t> events at a set interval.</a:t>
            </a:r>
          </a:p>
          <a:p>
            <a:pPr lvl="1"/>
            <a:r>
              <a:rPr lang="en-US" altLang="en-US" dirty="0"/>
              <a:t>The </a:t>
            </a:r>
            <a:r>
              <a:rPr lang="en-US" altLang="en-US" dirty="0">
                <a:latin typeface="Consolas" panose="020B0609020204030204" pitchFamily="49" charset="0"/>
              </a:rPr>
              <a:t>Timer</a:t>
            </a:r>
            <a:r>
              <a:rPr lang="en-US" altLang="en-US" dirty="0"/>
              <a:t>’s </a:t>
            </a:r>
            <a:r>
              <a:rPr lang="en-US" altLang="en-US" dirty="0">
                <a:latin typeface="Consolas" panose="020B0609020204030204" pitchFamily="49" charset="0"/>
              </a:rPr>
              <a:t>Interval</a:t>
            </a:r>
            <a:r>
              <a:rPr lang="en-US" altLang="en-US" dirty="0"/>
              <a:t> property defines the number of milliseconds between events.</a:t>
            </a:r>
          </a:p>
          <a:p>
            <a:r>
              <a:rPr lang="en-US" altLang="en-US" dirty="0"/>
              <a:t>Create a </a:t>
            </a:r>
            <a:r>
              <a:rPr lang="en-US" altLang="en-US" dirty="0" err="1">
                <a:latin typeface="Consolas" panose="020B0609020204030204" pitchFamily="49" charset="0"/>
              </a:rPr>
              <a:t>UserControl</a:t>
            </a:r>
            <a:r>
              <a:rPr lang="en-US" altLang="en-US" dirty="0"/>
              <a:t> class for the project by selecting </a:t>
            </a:r>
            <a:r>
              <a:rPr lang="en-US" altLang="en-US" b="1" dirty="0"/>
              <a:t>Project &gt; Add User Control ….</a:t>
            </a:r>
          </a:p>
          <a:p>
            <a:pPr lvl="1"/>
            <a:r>
              <a:rPr lang="en-US" altLang="en-US" dirty="0"/>
              <a:t>We name the file (and the class) </a:t>
            </a:r>
            <a:r>
              <a:rPr lang="en-US" altLang="en-US" dirty="0" err="1">
                <a:latin typeface="Consolas" panose="020B0609020204030204" pitchFamily="49" charset="0"/>
              </a:rPr>
              <a:t>ClockUserControl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Add a </a:t>
            </a:r>
            <a:r>
              <a:rPr lang="en-US" altLang="en-US" dirty="0">
                <a:latin typeface="Consolas" panose="020B0609020204030204" pitchFamily="49" charset="0"/>
              </a:rPr>
              <a:t>Label</a:t>
            </a:r>
            <a:r>
              <a:rPr lang="en-US" altLang="en-US" dirty="0"/>
              <a:t> and a </a:t>
            </a:r>
            <a:r>
              <a:rPr lang="en-US" altLang="en-US" dirty="0">
                <a:latin typeface="Consolas" panose="020B0609020204030204" pitchFamily="49" charset="0"/>
              </a:rPr>
              <a:t>Timer</a:t>
            </a:r>
            <a:r>
              <a:rPr lang="en-US" altLang="en-US" dirty="0"/>
              <a:t> to the </a:t>
            </a:r>
            <a:r>
              <a:rPr lang="en-US" altLang="en-US" dirty="0" err="1">
                <a:latin typeface="Consolas" panose="020B0609020204030204" pitchFamily="49" charset="0"/>
              </a:rPr>
              <a:t>UserControl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Set the </a:t>
            </a:r>
            <a:r>
              <a:rPr lang="en-US" altLang="en-US" dirty="0">
                <a:latin typeface="Consolas" panose="020B0609020204030204" pitchFamily="49" charset="0"/>
              </a:rPr>
              <a:t>Timer</a:t>
            </a:r>
            <a:r>
              <a:rPr lang="en-US" altLang="en-US" dirty="0"/>
              <a:t> interval to </a:t>
            </a:r>
            <a:r>
              <a:rPr lang="en-US" altLang="en-US" dirty="0">
                <a:latin typeface="Consolas" panose="020B0609020204030204" pitchFamily="49" charset="0"/>
              </a:rPr>
              <a:t>1000</a:t>
            </a:r>
            <a:r>
              <a:rPr lang="en-US" altLang="en-US" dirty="0"/>
              <a:t> milliseconds.</a:t>
            </a:r>
          </a:p>
          <a:p>
            <a:pPr lvl="1"/>
            <a:r>
              <a:rPr lang="en-US" altLang="en-US" dirty="0" err="1">
                <a:latin typeface="Consolas" panose="020B0609020204030204" pitchFamily="49" charset="0"/>
              </a:rPr>
              <a:t>clockTimer</a:t>
            </a:r>
            <a:r>
              <a:rPr lang="en-US" altLang="en-US" dirty="0"/>
              <a:t> must be enabled by setting </a:t>
            </a:r>
            <a:r>
              <a:rPr lang="en-US" altLang="en-US" dirty="0">
                <a:latin typeface="Consolas" panose="020B0609020204030204" pitchFamily="49" charset="0"/>
              </a:rPr>
              <a:t>Enabled</a:t>
            </a:r>
            <a:r>
              <a:rPr lang="en-US" altLang="en-US" dirty="0"/>
              <a:t> to </a:t>
            </a:r>
            <a:r>
              <a:rPr lang="en-US" altLang="en-US" dirty="0">
                <a:latin typeface="Consolas" panose="020B0609020204030204" pitchFamily="49" charset="0"/>
              </a:rPr>
              <a:t>true</a:t>
            </a:r>
            <a:r>
              <a:rPr lang="en-US" altLang="en-US" dirty="0"/>
              <a:t>. </a:t>
            </a:r>
          </a:p>
          <a:p>
            <a:endParaRPr lang="en-US" altLang="en-US" dirty="0"/>
          </a:p>
        </p:txBody>
      </p:sp>
      <p:sp>
        <p:nvSpPr>
          <p:cNvPr id="270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15.14  User-Defined Controls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ABEFDF-72CF-4AE6-A5D5-EEB9378A4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186</a:t>
            </a:fld>
            <a:endParaRPr 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DA6EFC6F-0FCD-4576-B48B-46CE230A68F8}"/>
              </a:ext>
            </a:extLst>
          </p:cNvPr>
          <p:cNvSpPr/>
          <p:nvPr/>
        </p:nvSpPr>
        <p:spPr>
          <a:xfrm>
            <a:off x="0" y="178397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!!!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853392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Figure 15.50 shows the output of </a:t>
            </a:r>
            <a:r>
              <a:rPr lang="en-US" altLang="en-US" dirty="0">
                <a:latin typeface="Consolas" panose="020B0609020204030204" pitchFamily="49" charset="0"/>
              </a:rPr>
              <a:t>Clock</a:t>
            </a:r>
            <a:r>
              <a:rPr lang="en-US" altLang="en-US" dirty="0"/>
              <a:t>, which contains our </a:t>
            </a:r>
            <a:r>
              <a:rPr lang="en-US" altLang="en-US" dirty="0" err="1">
                <a:latin typeface="Consolas" panose="020B0609020204030204" pitchFamily="49" charset="0"/>
              </a:rPr>
              <a:t>ClockUserControl</a:t>
            </a:r>
            <a:r>
              <a:rPr lang="en-US" altLang="en-US" dirty="0"/>
              <a:t>. </a:t>
            </a:r>
          </a:p>
        </p:txBody>
      </p:sp>
      <p:sp>
        <p:nvSpPr>
          <p:cNvPr id="270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15.14  User-Defined Controls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B7A70-0C2C-465D-8F1F-B6EAB1443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847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14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F8542-147B-4EAF-B372-64E2F476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7440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3" y="0"/>
            <a:ext cx="115728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4D84D-E2F6-439E-B66B-4E2E43BD4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71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413" y="0"/>
            <a:ext cx="96535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866E2E0-C128-4CC5-AC9E-BF77FC823B8C}"/>
              </a:ext>
            </a:extLst>
          </p:cNvPr>
          <p:cNvSpPr/>
          <p:nvPr/>
        </p:nvSpPr>
        <p:spPr>
          <a:xfrm>
            <a:off x="609600" y="1624614"/>
            <a:ext cx="978408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AFD55AD-9FA5-41CD-AD5D-4692B83D6839}"/>
              </a:ext>
            </a:extLst>
          </p:cNvPr>
          <p:cNvSpPr/>
          <p:nvPr/>
        </p:nvSpPr>
        <p:spPr>
          <a:xfrm>
            <a:off x="779209" y="264006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CE5CA55-F3B9-4D37-A2A2-5CFB2E4931BD}"/>
              </a:ext>
            </a:extLst>
          </p:cNvPr>
          <p:cNvSpPr/>
          <p:nvPr/>
        </p:nvSpPr>
        <p:spPr>
          <a:xfrm>
            <a:off x="690433" y="51341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620DF-D0D5-470A-8FE7-E9FF6C34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7882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To create a </a:t>
            </a:r>
            <a:r>
              <a:rPr lang="en-US" altLang="en-US" dirty="0" err="1">
                <a:latin typeface="Consolas" panose="020B0609020204030204" pitchFamily="49" charset="0"/>
              </a:rPr>
              <a:t>UserControl</a:t>
            </a:r>
            <a:r>
              <a:rPr lang="en-US" altLang="en-US" dirty="0"/>
              <a:t> that can be exported to other solutions, do the following:</a:t>
            </a:r>
          </a:p>
          <a:p>
            <a:pPr lvl="1"/>
            <a:r>
              <a:rPr lang="en-US" altLang="en-US" dirty="0"/>
              <a:t>Create a new </a:t>
            </a:r>
            <a:r>
              <a:rPr lang="en-US" altLang="en-US" b="1" dirty="0"/>
              <a:t>Class Library </a:t>
            </a:r>
            <a:r>
              <a:rPr lang="en-US" altLang="en-US" dirty="0"/>
              <a:t>project.</a:t>
            </a:r>
          </a:p>
          <a:p>
            <a:pPr lvl="1"/>
            <a:r>
              <a:rPr lang="en-US" altLang="en-US" dirty="0"/>
              <a:t>Delete </a:t>
            </a:r>
            <a:r>
              <a:rPr lang="en-US" altLang="en-US" dirty="0">
                <a:latin typeface="Consolas" panose="020B0609020204030204" pitchFamily="49" charset="0"/>
              </a:rPr>
              <a:t>Class1.cs</a:t>
            </a:r>
            <a:r>
              <a:rPr lang="en-US" altLang="en-US" dirty="0"/>
              <a:t>, initially provided with the app.</a:t>
            </a:r>
          </a:p>
          <a:p>
            <a:pPr lvl="1"/>
            <a:r>
              <a:rPr lang="en-US" altLang="en-US" dirty="0"/>
              <a:t>Right click the project in the </a:t>
            </a:r>
            <a:r>
              <a:rPr lang="en-US" altLang="en-US" b="1" dirty="0"/>
              <a:t>Solution Explorer </a:t>
            </a:r>
            <a:r>
              <a:rPr lang="en-US" altLang="en-US" dirty="0"/>
              <a:t>and select </a:t>
            </a:r>
            <a:r>
              <a:rPr lang="en-US" altLang="en-US" b="1" dirty="0"/>
              <a:t>Add &gt; User Control…</a:t>
            </a:r>
          </a:p>
          <a:p>
            <a:pPr lvl="1"/>
            <a:r>
              <a:rPr lang="en-US" altLang="en-US" dirty="0"/>
              <a:t>Add controls and functionality to the </a:t>
            </a:r>
            <a:r>
              <a:rPr lang="en-US" altLang="en-US" dirty="0" err="1">
                <a:latin typeface="Consolas" panose="020B0609020204030204" pitchFamily="49" charset="0"/>
              </a:rPr>
              <a:t>UserControl</a:t>
            </a:r>
            <a:r>
              <a:rPr lang="en-US" altLang="en-US" dirty="0"/>
              <a:t> (Fig. 15.51).</a:t>
            </a:r>
          </a:p>
          <a:p>
            <a:pPr lvl="1"/>
            <a:r>
              <a:rPr lang="en-US" altLang="en-US" dirty="0"/>
              <a:t>Build the project. Visual Studio creates a </a:t>
            </a:r>
            <a:r>
              <a:rPr lang="en-US" altLang="en-US" dirty="0">
                <a:latin typeface="Consolas" panose="020B0609020204030204" pitchFamily="49" charset="0"/>
              </a:rPr>
              <a:t>.</a:t>
            </a:r>
            <a:r>
              <a:rPr lang="en-US" altLang="en-US" dirty="0" err="1">
                <a:latin typeface="Consolas" panose="020B0609020204030204" pitchFamily="49" charset="0"/>
              </a:rPr>
              <a:t>dll</a:t>
            </a:r>
            <a:r>
              <a:rPr lang="en-US" altLang="en-US" dirty="0"/>
              <a:t> file for the </a:t>
            </a:r>
            <a:r>
              <a:rPr lang="en-US" altLang="en-US" dirty="0" err="1">
                <a:latin typeface="Consolas" panose="020B0609020204030204" pitchFamily="49" charset="0"/>
              </a:rPr>
              <a:t>UserControl</a:t>
            </a:r>
            <a:r>
              <a:rPr lang="en-US" altLang="en-US" dirty="0"/>
              <a:t> in the output directory (</a:t>
            </a:r>
            <a:r>
              <a:rPr lang="en-US" altLang="en-US" dirty="0">
                <a:latin typeface="Consolas" panose="020B0609020204030204" pitchFamily="49" charset="0"/>
              </a:rPr>
              <a:t>bin/Release</a:t>
            </a:r>
            <a:r>
              <a:rPr lang="en-US" altLang="en-US" dirty="0"/>
              <a:t> or </a:t>
            </a:r>
            <a:r>
              <a:rPr lang="en-US" altLang="en-US" dirty="0">
                <a:latin typeface="Consolas" panose="020B0609020204030204" pitchFamily="49" charset="0"/>
              </a:rPr>
              <a:t>bin/Release</a:t>
            </a:r>
            <a:r>
              <a:rPr lang="en-US" altLang="en-US" dirty="0"/>
              <a:t>).</a:t>
            </a:r>
          </a:p>
        </p:txBody>
      </p:sp>
      <p:sp>
        <p:nvSpPr>
          <p:cNvPr id="271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15.14  User-Defined Controls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5C6EC4-069A-4809-A214-FA0775944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6609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1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863"/>
            <a:ext cx="12192000" cy="44846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D671-0808-4193-A780-C0F5F320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5339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Create a new Windows app.</a:t>
            </a:r>
          </a:p>
          <a:p>
            <a:r>
              <a:rPr lang="en-US" altLang="en-US" dirty="0"/>
              <a:t>Right click the </a:t>
            </a:r>
            <a:r>
              <a:rPr lang="en-US" altLang="en-US" b="1" dirty="0" err="1"/>
              <a:t>ToolBox</a:t>
            </a:r>
            <a:r>
              <a:rPr lang="en-US" altLang="en-US" dirty="0"/>
              <a:t> and select </a:t>
            </a:r>
            <a:r>
              <a:rPr lang="en-US" altLang="en-US" b="1" dirty="0"/>
              <a:t>Choose Items….</a:t>
            </a:r>
          </a:p>
          <a:p>
            <a:r>
              <a:rPr lang="en-US" altLang="en-US" dirty="0"/>
              <a:t>In the </a:t>
            </a:r>
            <a:r>
              <a:rPr lang="en-US" altLang="en-US" b="1" dirty="0"/>
              <a:t>Choose</a:t>
            </a:r>
            <a:r>
              <a:rPr lang="en-US" altLang="en-US" dirty="0"/>
              <a:t> </a:t>
            </a:r>
            <a:r>
              <a:rPr lang="en-US" altLang="en-US" b="1" dirty="0"/>
              <a:t>Toolbox</a:t>
            </a:r>
            <a:r>
              <a:rPr lang="en-US" altLang="en-US" dirty="0"/>
              <a:t> </a:t>
            </a:r>
            <a:r>
              <a:rPr lang="en-US" altLang="en-US" b="1" dirty="0"/>
              <a:t>Items</a:t>
            </a:r>
            <a:r>
              <a:rPr lang="en-US" altLang="en-US" dirty="0"/>
              <a:t> dialog, click </a:t>
            </a:r>
            <a:r>
              <a:rPr lang="en-US" altLang="en-US" b="1" dirty="0"/>
              <a:t>Browse… </a:t>
            </a:r>
          </a:p>
          <a:p>
            <a:r>
              <a:rPr lang="en-US" altLang="en-US" dirty="0"/>
              <a:t>Select the </a:t>
            </a:r>
            <a:r>
              <a:rPr lang="en-US" altLang="en-US" dirty="0">
                <a:latin typeface="Consolas" panose="020B0609020204030204" pitchFamily="49" charset="0"/>
              </a:rPr>
              <a:t>.</a:t>
            </a:r>
            <a:r>
              <a:rPr lang="en-US" altLang="en-US" dirty="0" err="1">
                <a:latin typeface="Consolas" panose="020B0609020204030204" pitchFamily="49" charset="0"/>
              </a:rPr>
              <a:t>dll</a:t>
            </a:r>
            <a:r>
              <a:rPr lang="en-US" altLang="en-US" dirty="0"/>
              <a:t> file that you created.</a:t>
            </a:r>
          </a:p>
          <a:p>
            <a:r>
              <a:rPr lang="en-US" altLang="en-US" dirty="0"/>
              <a:t>The item will then appear in the </a:t>
            </a:r>
            <a:r>
              <a:rPr lang="en-US" altLang="en-US" b="1" dirty="0"/>
              <a:t>Choose Toolbox Items</a:t>
            </a:r>
            <a:r>
              <a:rPr lang="en-US" altLang="en-US" dirty="0"/>
              <a:t> dialog.</a:t>
            </a:r>
          </a:p>
          <a:p>
            <a:r>
              <a:rPr lang="en-US" altLang="en-US" dirty="0"/>
              <a:t>Check this item and click </a:t>
            </a:r>
            <a:r>
              <a:rPr lang="en-US" altLang="en-US" b="1" dirty="0"/>
              <a:t>OK</a:t>
            </a:r>
            <a:r>
              <a:rPr lang="en-US" altLang="en-US" dirty="0"/>
              <a:t> to add the item to the </a:t>
            </a:r>
            <a:r>
              <a:rPr lang="en-US" altLang="en-US" b="1" dirty="0"/>
              <a:t>Toolbox</a:t>
            </a:r>
            <a:r>
              <a:rPr lang="en-US" altLang="en-US" dirty="0"/>
              <a:t>.</a:t>
            </a:r>
          </a:p>
          <a:p>
            <a:endParaRPr lang="en-US" altLang="en-US" dirty="0"/>
          </a:p>
        </p:txBody>
      </p:sp>
      <p:sp>
        <p:nvSpPr>
          <p:cNvPr id="273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15.14  User-Defined Controls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2F91C6-1D51-41CE-A731-5359D20A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15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"/>
            <a:ext cx="12192000" cy="66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60A61-7177-46D6-AF7C-58BACDDF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E38A58-B907-4EC3-BA72-162361E35F10}"/>
              </a:ext>
            </a:extLst>
          </p:cNvPr>
          <p:cNvCxnSpPr/>
          <p:nvPr/>
        </p:nvCxnSpPr>
        <p:spPr>
          <a:xfrm>
            <a:off x="1491449" y="6196614"/>
            <a:ext cx="202410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061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3" y="0"/>
            <a:ext cx="102012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EA76C-35A3-405B-8661-1699D024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98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Class </a:t>
            </a:r>
            <a:r>
              <a:rPr lang="en-US" altLang="en-US" dirty="0" err="1">
                <a:latin typeface="Consolas" panose="020B0609020204030204" pitchFamily="49" charset="0"/>
              </a:rPr>
              <a:t>MenuTestForm</a:t>
            </a:r>
            <a:r>
              <a:rPr lang="en-US" altLang="en-US" dirty="0"/>
              <a:t> (Fig. 15.7) creates </a:t>
            </a:r>
            <a:r>
              <a:rPr lang="en-US" altLang="en-US" dirty="0">
                <a:solidFill>
                  <a:srgbClr val="7030A0"/>
                </a:solidFill>
              </a:rPr>
              <a:t>a simple menu </a:t>
            </a:r>
            <a:r>
              <a:rPr lang="en-US" altLang="en-US" dirty="0"/>
              <a:t>on a </a:t>
            </a:r>
            <a:r>
              <a:rPr lang="en-US" altLang="en-US" dirty="0">
                <a:latin typeface="Consolas" panose="020B0609020204030204" pitchFamily="49" charset="0"/>
              </a:rPr>
              <a:t>Form</a:t>
            </a:r>
            <a:r>
              <a:rPr lang="en-US" altLang="en-US" dirty="0"/>
              <a:t>.</a:t>
            </a:r>
          </a:p>
          <a:p>
            <a:pPr lvl="1"/>
            <a:endParaRPr lang="en-US" altLang="en-US" dirty="0"/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15.2  Menus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A0E683-82CE-4C27-B0A3-1570ACEB6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3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A5FBC-DB18-4FDE-8B78-A4B5ACFA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06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96267-EDCC-4E68-B905-27DE42F9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242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5C2D11D-4D0A-40E9-BCA9-C220B724EDC1}"/>
              </a:ext>
            </a:extLst>
          </p:cNvPr>
          <p:cNvSpPr/>
          <p:nvPr/>
        </p:nvSpPr>
        <p:spPr>
          <a:xfrm>
            <a:off x="1571348" y="73684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AF0CC3B-B26D-43B8-8B8E-00F1567EC43C}"/>
              </a:ext>
            </a:extLst>
          </p:cNvPr>
          <p:cNvSpPr/>
          <p:nvPr/>
        </p:nvSpPr>
        <p:spPr>
          <a:xfrm>
            <a:off x="1811045" y="422577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C8EBB-5CEE-4C7A-853D-86886C60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18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97837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9589475-99A8-4C20-B141-941134C4FF0B}"/>
              </a:ext>
            </a:extLst>
          </p:cNvPr>
          <p:cNvSpPr/>
          <p:nvPr/>
        </p:nvSpPr>
        <p:spPr>
          <a:xfrm>
            <a:off x="2086253" y="158022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BC1B1F7-4F08-43F3-BAA6-69F778F74F05}"/>
              </a:ext>
            </a:extLst>
          </p:cNvPr>
          <p:cNvSpPr/>
          <p:nvPr/>
        </p:nvSpPr>
        <p:spPr>
          <a:xfrm>
            <a:off x="2086253" y="445659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1F2D2-FE20-4D39-AC77-0587B79B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28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BEA8564-9613-40A3-9CC4-533D2BCE68CB}"/>
              </a:ext>
            </a:extLst>
          </p:cNvPr>
          <p:cNvSpPr/>
          <p:nvPr/>
        </p:nvSpPr>
        <p:spPr>
          <a:xfrm>
            <a:off x="1935332" y="195308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950A20C-1CC2-4658-9EB3-4ACA7349AE77}"/>
              </a:ext>
            </a:extLst>
          </p:cNvPr>
          <p:cNvSpPr/>
          <p:nvPr/>
        </p:nvSpPr>
        <p:spPr>
          <a:xfrm>
            <a:off x="1642369" y="400383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85AA0-8287-4A9D-A313-7CD0C248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53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7675F6A5-ABD2-41A7-AD89-87A13BF56405}"/>
              </a:ext>
            </a:extLst>
          </p:cNvPr>
          <p:cNvSpPr/>
          <p:nvPr/>
        </p:nvSpPr>
        <p:spPr>
          <a:xfrm>
            <a:off x="1216240" y="278758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851660-5E23-4E56-8B93-A2A26A7A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26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013"/>
            <a:ext cx="12192000" cy="56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796E89C-CE00-445C-8D21-E5A90279A52A}"/>
              </a:ext>
            </a:extLst>
          </p:cNvPr>
          <p:cNvSpPr/>
          <p:nvPr/>
        </p:nvSpPr>
        <p:spPr>
          <a:xfrm>
            <a:off x="1402672" y="261891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45470-703E-4960-931F-3396111F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56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97837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7632A81-8FBB-4554-95CF-8562503E37F8}"/>
              </a:ext>
            </a:extLst>
          </p:cNvPr>
          <p:cNvSpPr/>
          <p:nvPr/>
        </p:nvSpPr>
        <p:spPr>
          <a:xfrm>
            <a:off x="2148396" y="158022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45CB18-1C16-4473-BB4D-A848976DA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4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175" y="0"/>
            <a:ext cx="9645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A9FBA-996A-45FB-BABD-CF64325BE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73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14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B8230-2796-408B-A3C4-F395581ED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07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62" y="0"/>
            <a:ext cx="103282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BF72452F-F03D-435F-BB05-09537C73DB18}"/>
              </a:ext>
            </a:extLst>
          </p:cNvPr>
          <p:cNvSpPr/>
          <p:nvPr/>
        </p:nvSpPr>
        <p:spPr>
          <a:xfrm rot="2863518">
            <a:off x="5853682" y="293979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9FF24-94D5-4E5B-8F3A-8DA5EB773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4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888"/>
            <a:ext cx="12192000" cy="53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D2B4D-5CD7-448D-9EB3-2C5B1C735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60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CA877A-1E21-454A-9591-0E6A598F2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D9650-79DD-43A4-8788-223B9CB1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F194D6-C4BE-4CDD-8D14-9D306E78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42" y="274638"/>
            <a:ext cx="8397025" cy="549288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B7152-0A3C-423C-89EB-A397D98A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42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96C8F-A4B4-43AB-B57A-9B4E76344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A965AA-CAEE-40D8-9EFF-8B7F4B2C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9B11F-7FBF-4037-B510-025991751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4" y="274638"/>
            <a:ext cx="8371268" cy="536318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D743C-C833-45AE-B42F-82B852D3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48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5DC772-C208-4943-8936-6B479FC41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60608"/>
            <a:ext cx="8190963" cy="145266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E0FD7BA-F971-42F8-BEA0-105203EF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DF874-BB6A-4F99-93D3-13FF48056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029"/>
            <a:ext cx="8319752" cy="2360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96CA43-AD95-4F35-91AC-E22155671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13105"/>
            <a:ext cx="6490952" cy="25356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6C79A-F47A-485F-BCA1-92515A28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17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775"/>
            <a:ext cx="12192000" cy="33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00AF1-38D5-4EC0-B471-729E57D6A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9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7030A0"/>
                </a:solidFill>
              </a:rPr>
              <a:t>The </a:t>
            </a:r>
            <a:r>
              <a:rPr lang="en-US" altLang="en-US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MonthCalendar</a:t>
            </a:r>
            <a:r>
              <a:rPr lang="en-US" altLang="en-US" b="1" dirty="0">
                <a:solidFill>
                  <a:srgbClr val="7030A0"/>
                </a:solidFill>
              </a:rPr>
              <a:t> control </a:t>
            </a:r>
            <a:r>
              <a:rPr lang="en-US" altLang="en-US" dirty="0">
                <a:solidFill>
                  <a:srgbClr val="7030A0"/>
                </a:solidFill>
              </a:rPr>
              <a:t>(Fig. 15.8) displays a monthly calendar on the Form.</a:t>
            </a:r>
          </a:p>
          <a:p>
            <a:r>
              <a:rPr lang="en-US" altLang="en-US" dirty="0"/>
              <a:t>Multiple dates can be selected by clicking dates on the calendar while holding down the </a:t>
            </a:r>
            <a:r>
              <a:rPr lang="en-US" altLang="en-US" i="1" dirty="0"/>
              <a:t>Shift</a:t>
            </a:r>
            <a:r>
              <a:rPr lang="en-US" altLang="en-US" dirty="0"/>
              <a:t> key.</a:t>
            </a:r>
          </a:p>
        </p:txBody>
      </p:sp>
      <p:sp>
        <p:nvSpPr>
          <p:cNvPr id="1177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15.3  MonthCalendar Control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B81E9C-7472-4BC7-B161-95ACC581D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14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950"/>
            <a:ext cx="12192000" cy="61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9D933-8DE3-44E8-BA09-809CF1FD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5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5783E49-9A68-42AC-BB0B-28251971819E}"/>
              </a:ext>
            </a:extLst>
          </p:cNvPr>
          <p:cNvSpPr/>
          <p:nvPr/>
        </p:nvSpPr>
        <p:spPr>
          <a:xfrm>
            <a:off x="463296" y="13582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7ABC3-EDB1-41D9-84B7-16486E0D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5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Visual Studio provides a large set of GUI components.</a:t>
            </a:r>
          </a:p>
          <a:p>
            <a:r>
              <a:rPr lang="en-US" altLang="en-US" u="sng" dirty="0">
                <a:solidFill>
                  <a:srgbClr val="7030A0"/>
                </a:solidFill>
              </a:rPr>
              <a:t>Visual Studio also enables you to design </a:t>
            </a:r>
            <a:r>
              <a:rPr lang="en-US" altLang="en-US" u="sng" dirty="0">
                <a:solidFill>
                  <a:srgbClr val="FF0000"/>
                </a:solidFill>
              </a:rPr>
              <a:t>custom controls </a:t>
            </a:r>
            <a:r>
              <a:rPr lang="en-US" altLang="en-US" u="sng" dirty="0">
                <a:solidFill>
                  <a:srgbClr val="7030A0"/>
                </a:solidFill>
              </a:rPr>
              <a:t>and add them to the </a:t>
            </a:r>
            <a:r>
              <a:rPr lang="en-US" altLang="en-US" b="1" u="sng" dirty="0" err="1">
                <a:solidFill>
                  <a:srgbClr val="7030A0"/>
                </a:solidFill>
              </a:rPr>
              <a:t>ToolBox</a:t>
            </a:r>
            <a:r>
              <a:rPr lang="en-US" altLang="en-US" u="sng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15.1  Introduction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F372B-7211-4A0C-AD35-36F8AE8AE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25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2575"/>
            <a:ext cx="12192000" cy="37512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9325D5-B2E9-4119-8EC6-268B9B92D7F5}"/>
              </a:ext>
            </a:extLst>
          </p:cNvPr>
          <p:cNvSpPr/>
          <p:nvPr/>
        </p:nvSpPr>
        <p:spPr>
          <a:xfrm>
            <a:off x="71021" y="3258105"/>
            <a:ext cx="603682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EA6F6-16C0-4B78-AD65-2A538DE36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17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dirty="0" err="1">
                <a:latin typeface="Consolas" panose="020B0609020204030204" pitchFamily="49" charset="0"/>
              </a:rPr>
              <a:t>DateTimePicker</a:t>
            </a:r>
            <a:r>
              <a:rPr lang="en-US" altLang="en-US" dirty="0"/>
              <a:t> control displays a calendar when a down arrow is selected.</a:t>
            </a:r>
          </a:p>
          <a:p>
            <a:r>
              <a:rPr lang="en-US" altLang="en-US" dirty="0">
                <a:solidFill>
                  <a:srgbClr val="7030A0"/>
                </a:solidFill>
              </a:rPr>
              <a:t>The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DateTimePicker</a:t>
            </a:r>
            <a:r>
              <a:rPr lang="en-US" altLang="en-US" dirty="0">
                <a:solidFill>
                  <a:srgbClr val="7030A0"/>
                </a:solidFill>
              </a:rPr>
              <a:t> can be used to retrieve date and time information from the user.</a:t>
            </a:r>
          </a:p>
        </p:txBody>
      </p:sp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15.4  DateTimePicker Control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7D59C4-02FD-4EE2-AC3B-48DFC0FDF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45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13" y="0"/>
            <a:ext cx="93995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714E7-1845-4E77-91CE-BDEE4EB51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11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8" y="0"/>
            <a:ext cx="112617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A7380-E79C-4DCF-B5DC-AA39171A0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09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Figure 15.11 demonstrates using the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DateTimePicker</a:t>
            </a:r>
            <a:r>
              <a:rPr lang="en-US" altLang="en-US" dirty="0">
                <a:solidFill>
                  <a:srgbClr val="7030A0"/>
                </a:solidFill>
              </a:rPr>
              <a:t> control </a:t>
            </a:r>
            <a:r>
              <a:rPr lang="en-US" altLang="en-US" dirty="0"/>
              <a:t>to select </a:t>
            </a:r>
            <a:r>
              <a:rPr lang="en-US" altLang="en-US" dirty="0">
                <a:solidFill>
                  <a:srgbClr val="7030A0"/>
                </a:solidFill>
              </a:rPr>
              <a:t>an item’s drop-off time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</a:t>
            </a:r>
            <a:r>
              <a:rPr lang="en-US" altLang="en-US" dirty="0" err="1">
                <a:latin typeface="Consolas" panose="020B0609020204030204" pitchFamily="49" charset="0"/>
              </a:rPr>
              <a:t>DateTimePicker</a:t>
            </a:r>
            <a:r>
              <a:rPr lang="en-US" altLang="en-US" dirty="0"/>
              <a:t> has </a:t>
            </a:r>
            <a:r>
              <a:rPr lang="en-US" altLang="en-US" dirty="0">
                <a:solidFill>
                  <a:srgbClr val="7030A0"/>
                </a:solidFill>
              </a:rPr>
              <a:t>its </a:t>
            </a:r>
            <a:r>
              <a:rPr lang="en-US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Format</a:t>
            </a:r>
            <a:r>
              <a:rPr lang="en-US" altLang="en-US" dirty="0">
                <a:solidFill>
                  <a:srgbClr val="7030A0"/>
                </a:solidFill>
              </a:rPr>
              <a:t> property </a:t>
            </a:r>
            <a:r>
              <a:rPr lang="en-US" altLang="en-US" dirty="0"/>
              <a:t>set to </a:t>
            </a:r>
            <a:r>
              <a:rPr lang="en-US" altLang="en-US" dirty="0">
                <a:latin typeface="Consolas" panose="020B0609020204030204" pitchFamily="49" charset="0"/>
              </a:rPr>
              <a:t>Long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In this app, the </a:t>
            </a:r>
            <a:r>
              <a:rPr lang="en-US" altLang="en-US" dirty="0">
                <a:solidFill>
                  <a:srgbClr val="7030A0"/>
                </a:solidFill>
              </a:rPr>
              <a:t>arrival date </a:t>
            </a:r>
            <a:r>
              <a:rPr lang="en-US" altLang="en-US" dirty="0"/>
              <a:t>is always </a:t>
            </a:r>
            <a:r>
              <a:rPr lang="en-US" altLang="en-US" dirty="0">
                <a:solidFill>
                  <a:srgbClr val="7030A0"/>
                </a:solidFill>
              </a:rPr>
              <a:t>two days after drop-off</a:t>
            </a:r>
            <a:r>
              <a:rPr lang="en-US" altLang="en-US" dirty="0"/>
              <a:t>, or three days if a </a:t>
            </a:r>
            <a:r>
              <a:rPr lang="en-US" altLang="en-US" dirty="0">
                <a:solidFill>
                  <a:srgbClr val="7030A0"/>
                </a:solidFill>
              </a:rPr>
              <a:t>Sunday is reached</a:t>
            </a:r>
            <a:r>
              <a:rPr lang="en-US" altLang="en-US" dirty="0"/>
              <a:t>.</a:t>
            </a:r>
          </a:p>
          <a:p>
            <a:endParaRPr lang="en-US" altLang="en-US" dirty="0"/>
          </a:p>
        </p:txBody>
      </p:sp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15.4  DateTimePicker Control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3B0F9F-152E-4E69-B311-337C4779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22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6D3E4-DFFC-4544-A66D-E29E24BC6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960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9E41C4E-75FE-46A6-8B56-967E24AB9E49}"/>
              </a:ext>
            </a:extLst>
          </p:cNvPr>
          <p:cNvSpPr/>
          <p:nvPr/>
        </p:nvSpPr>
        <p:spPr>
          <a:xfrm>
            <a:off x="1296139" y="50602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43B1588-ED85-47B2-913F-A2BB7C72E799}"/>
              </a:ext>
            </a:extLst>
          </p:cNvPr>
          <p:cNvSpPr/>
          <p:nvPr/>
        </p:nvSpPr>
        <p:spPr>
          <a:xfrm>
            <a:off x="1553593" y="219278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379B76D-1566-4E8A-A6AC-30FA5B41E521}"/>
              </a:ext>
            </a:extLst>
          </p:cNvPr>
          <p:cNvSpPr/>
          <p:nvPr/>
        </p:nvSpPr>
        <p:spPr>
          <a:xfrm>
            <a:off x="1359764" y="40584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FC185-D6C1-4DCE-AD37-D6520BAD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01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5"/>
            <a:ext cx="12192000" cy="50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E2F9D-F709-4176-9770-421817C44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84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725"/>
            <a:ext cx="12192000" cy="61769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B4CD8-B393-414F-8E27-14779368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28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EA8C6-1ECA-47EA-B326-325BE1F6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07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Menus provide </a:t>
            </a:r>
            <a:r>
              <a:rPr lang="en-US" altLang="en-US" dirty="0">
                <a:solidFill>
                  <a:srgbClr val="FF0000"/>
                </a:solidFill>
              </a:rPr>
              <a:t>groups of related commands </a:t>
            </a:r>
            <a:r>
              <a:rPr lang="en-US" altLang="en-US" dirty="0"/>
              <a:t>for </a:t>
            </a:r>
            <a:r>
              <a:rPr lang="en-US" altLang="en-US" dirty="0">
                <a:solidFill>
                  <a:srgbClr val="7030A0"/>
                </a:solidFill>
              </a:rPr>
              <a:t>Windows Forms apps</a:t>
            </a:r>
            <a:r>
              <a:rPr lang="en-US" altLang="en-US" dirty="0"/>
              <a:t> (Fig. 15.1).</a:t>
            </a:r>
          </a:p>
          <a:p>
            <a:r>
              <a:rPr lang="en-US" altLang="en-US" u="sng" dirty="0">
                <a:solidFill>
                  <a:srgbClr val="7030A0"/>
                </a:solidFill>
              </a:rPr>
              <a:t>Menus organize commands </a:t>
            </a:r>
            <a:r>
              <a:rPr lang="en-US" altLang="en-US" u="sng" dirty="0"/>
              <a:t>without </a:t>
            </a:r>
            <a:r>
              <a:rPr lang="en-US" altLang="en-US" u="sng" dirty="0">
                <a:solidFill>
                  <a:srgbClr val="7030A0"/>
                </a:solidFill>
              </a:rPr>
              <a:t>“cluttering” the GUI</a:t>
            </a:r>
            <a:r>
              <a:rPr lang="en-US" altLang="en-US" u="sng" dirty="0"/>
              <a:t>.</a:t>
            </a:r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15.2  Menus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1E1751-6C51-4DC6-8E54-C58B7F6BB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580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LinkLabel</a:t>
            </a:r>
            <a:r>
              <a:rPr lang="en-US" altLang="en-US" dirty="0">
                <a:solidFill>
                  <a:srgbClr val="7030A0"/>
                </a:solidFill>
              </a:rPr>
              <a:t> control </a:t>
            </a:r>
            <a:r>
              <a:rPr lang="en-US" altLang="en-US" dirty="0"/>
              <a:t>displays links to other resources, such as files or web pages (Fig. 15.12).</a:t>
            </a:r>
          </a:p>
        </p:txBody>
      </p:sp>
      <p:sp>
        <p:nvSpPr>
          <p:cNvPr id="130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15.5  LinkLabel Control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D7A2C5-EC63-43B8-9FA7-8633031CA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23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6038"/>
            <a:ext cx="12192000" cy="42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1E2C6E2-D395-4534-A328-84A40E2BF296}"/>
              </a:ext>
            </a:extLst>
          </p:cNvPr>
          <p:cNvSpPr/>
          <p:nvPr/>
        </p:nvSpPr>
        <p:spPr>
          <a:xfrm>
            <a:off x="3009530" y="265442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20563-7E11-41F7-9D0E-2BC94ACB6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963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9875"/>
            <a:ext cx="12192000" cy="37766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C4509-57AD-4D93-805D-C69E7766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94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When clicked, the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LinkLabel</a:t>
            </a:r>
            <a:r>
              <a:rPr lang="en-US" altLang="en-US" dirty="0"/>
              <a:t> generates a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LinkClicked</a:t>
            </a:r>
            <a:r>
              <a:rPr lang="en-US" altLang="en-US" dirty="0"/>
              <a:t> event (Fig. 15.13).</a:t>
            </a:r>
          </a:p>
          <a:p>
            <a:r>
              <a:rPr lang="en-US" altLang="en-US" dirty="0"/>
              <a:t>Class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LinkLabel</a:t>
            </a:r>
            <a:r>
              <a:rPr lang="en-US" altLang="en-US" dirty="0"/>
              <a:t> is derived from class </a:t>
            </a:r>
            <a:r>
              <a:rPr lang="en-US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dirty="0"/>
              <a:t> and therefore inherits all of class </a:t>
            </a:r>
            <a:r>
              <a:rPr lang="en-US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dirty="0">
                <a:solidFill>
                  <a:srgbClr val="7030A0"/>
                </a:solidFill>
              </a:rPr>
              <a:t>’s</a:t>
            </a:r>
            <a:r>
              <a:rPr lang="en-US" altLang="en-US" dirty="0"/>
              <a:t> functionality.  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15.5  LinkLabel Control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E94115-5CA5-4A5F-B18A-4B2D69DA9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70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88"/>
            <a:ext cx="12192000" cy="67770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C7784-AFDC-4CB5-B807-55112040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679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" y="0"/>
            <a:ext cx="114363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2C9FB-6C39-4F85-880C-3D038BE56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41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Class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LinkLabelTestForm</a:t>
            </a:r>
            <a:r>
              <a:rPr lang="en-US" altLang="en-US" dirty="0"/>
              <a:t> (Fig. 15.14) uses three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LinkLabel</a:t>
            </a:r>
            <a:r>
              <a:rPr lang="en-US" altLang="en-US" dirty="0" err="1">
                <a:solidFill>
                  <a:srgbClr val="7030A0"/>
                </a:solidFill>
              </a:rPr>
              <a:t>s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Method </a:t>
            </a:r>
            <a:r>
              <a:rPr lang="en-US" altLang="en-US" dirty="0">
                <a:latin typeface="Consolas" panose="020B0609020204030204" pitchFamily="49" charset="0"/>
              </a:rPr>
              <a:t>Start</a:t>
            </a:r>
            <a:r>
              <a:rPr lang="en-US" altLang="en-US" dirty="0"/>
              <a:t> of class </a:t>
            </a:r>
            <a:r>
              <a:rPr lang="en-US" altLang="en-US" dirty="0">
                <a:latin typeface="Consolas" panose="020B0609020204030204" pitchFamily="49" charset="0"/>
              </a:rPr>
              <a:t>Process</a:t>
            </a:r>
            <a:r>
              <a:rPr lang="en-US" altLang="en-US" dirty="0"/>
              <a:t> allows you to execute other programs, or load documents or web sites from an app.</a:t>
            </a:r>
          </a:p>
          <a:p>
            <a:endParaRPr lang="en-US" altLang="en-US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15.5  LinkLabel Control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2169A8-D746-43F9-89FF-E1C61E57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78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EA169-8BA9-41FE-B4C0-48D3EE7B8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757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6DE55BA-2B14-4DE7-B934-CF9B6483155D}"/>
              </a:ext>
            </a:extLst>
          </p:cNvPr>
          <p:cNvSpPr/>
          <p:nvPr/>
        </p:nvSpPr>
        <p:spPr>
          <a:xfrm>
            <a:off x="1589103" y="16334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7130F6-FB32-4508-AEB6-D5A0BC18D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193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ECD6802-7F55-4D2C-B449-FCEEE92557B4}"/>
              </a:ext>
            </a:extLst>
          </p:cNvPr>
          <p:cNvSpPr/>
          <p:nvPr/>
        </p:nvSpPr>
        <p:spPr>
          <a:xfrm>
            <a:off x="1207363" y="395944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92804-2E07-41B4-8020-A19900253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44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13" y="0"/>
            <a:ext cx="93487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37333-D9EE-475B-8215-02A97831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41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88" y="0"/>
            <a:ext cx="96980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4AFE1-3F3E-4F1F-8D1E-788C62BA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598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363"/>
            <a:ext cx="12192000" cy="56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23DF4-6A9A-450A-B814-8F5C54391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26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8FE59F-421A-4F40-B754-2E035EFB3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21D37E-F800-422C-B857-703D8E1D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1709D-6B84-4474-BA11-5835A1A34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937E8-7116-4179-8DA1-DFC47DB2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2648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0D4206-E68F-49DE-9CC9-1EBB091A6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DA6D5E-1D61-441F-9646-3D576D5E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1DE12-9677-4A02-BE11-5909C9928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04DBC-3DB3-455C-8336-54618828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132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E8A149-EFFB-4756-9FFB-1BFD917D7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F091F-E70F-49DB-8130-D525F319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DB9FCE-860F-4649-9869-632B4AD4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D3324-5445-4233-91B6-F079E0A3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810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ListBox</a:t>
            </a:r>
            <a:r>
              <a:rPr lang="en-US" altLang="en-US" dirty="0"/>
              <a:t> control allows the user to view and select from multiple items in a list.</a:t>
            </a:r>
          </a:p>
          <a:p>
            <a:r>
              <a:rPr lang="en-US" altLang="en-US" dirty="0"/>
              <a:t>The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CheckedListBox</a:t>
            </a:r>
            <a:r>
              <a:rPr lang="en-US" altLang="en-US" dirty="0"/>
              <a:t> control extends a </a:t>
            </a:r>
            <a:r>
              <a:rPr lang="en-US" altLang="en-US" dirty="0" err="1">
                <a:latin typeface="Consolas" panose="020B0609020204030204" pitchFamily="49" charset="0"/>
              </a:rPr>
              <a:t>ListBox</a:t>
            </a:r>
            <a:r>
              <a:rPr lang="en-US" altLang="en-US" dirty="0"/>
              <a:t> by including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dirty="0" err="1">
                <a:solidFill>
                  <a:srgbClr val="7030A0"/>
                </a:solidFill>
              </a:rPr>
              <a:t>es</a:t>
            </a:r>
            <a:r>
              <a:rPr lang="en-US" altLang="en-US" dirty="0"/>
              <a:t> next to each item in the list.</a:t>
            </a:r>
          </a:p>
          <a:p>
            <a:r>
              <a:rPr lang="en-US" altLang="en-US" dirty="0"/>
              <a:t>Figure 15.15 displays a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ListBox</a:t>
            </a:r>
            <a:r>
              <a:rPr lang="en-US" altLang="en-US" dirty="0"/>
              <a:t> and a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CheckedListBox</a:t>
            </a:r>
            <a:r>
              <a:rPr lang="en-US" altLang="en-US" dirty="0"/>
              <a:t>. </a:t>
            </a:r>
          </a:p>
        </p:txBody>
      </p:sp>
      <p:sp>
        <p:nvSpPr>
          <p:cNvPr id="143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15.6  ListBox Control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1CDDA7-0F14-49A1-A3AD-1D9DCB91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127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63"/>
            <a:ext cx="12192000" cy="65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A4A9715-1F1D-4614-9B16-8CE3D1D100EF}"/>
              </a:ext>
            </a:extLst>
          </p:cNvPr>
          <p:cNvSpPr/>
          <p:nvPr/>
        </p:nvSpPr>
        <p:spPr>
          <a:xfrm>
            <a:off x="2281561" y="165124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09CE79C1-CDD8-4C4F-AD7F-76DB42253967}"/>
              </a:ext>
            </a:extLst>
          </p:cNvPr>
          <p:cNvSpPr/>
          <p:nvPr/>
        </p:nvSpPr>
        <p:spPr>
          <a:xfrm rot="5400000">
            <a:off x="10067278" y="3879542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E460C-F5D6-4A3A-853A-CCF7F69F8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278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8" y="0"/>
            <a:ext cx="110823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270DABD-6C28-44E9-8BDE-9E323B8218F6}"/>
              </a:ext>
            </a:extLst>
          </p:cNvPr>
          <p:cNvSpPr/>
          <p:nvPr/>
        </p:nvSpPr>
        <p:spPr>
          <a:xfrm>
            <a:off x="120396" y="229043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194D5B-70A4-42C9-938D-8BA6560870CD}"/>
              </a:ext>
            </a:extLst>
          </p:cNvPr>
          <p:cNvSpPr/>
          <p:nvPr/>
        </p:nvSpPr>
        <p:spPr>
          <a:xfrm>
            <a:off x="64834" y="34290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19E9530-8084-4662-8040-7FCFD509FD7F}"/>
              </a:ext>
            </a:extLst>
          </p:cNvPr>
          <p:cNvSpPr/>
          <p:nvPr/>
        </p:nvSpPr>
        <p:spPr>
          <a:xfrm>
            <a:off x="35242" y="5582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AE886-5069-4495-BFD9-FAA87893F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83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3" y="0"/>
            <a:ext cx="102123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7AF7B-FAF7-43E9-825F-180BE6B5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054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075"/>
            <a:ext cx="12192000" cy="61642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2F1C4-DA50-490E-B061-BB96C15C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7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To create a </a:t>
            </a:r>
            <a:r>
              <a:rPr lang="en-US" altLang="en-US" u="sng" dirty="0">
                <a:solidFill>
                  <a:srgbClr val="7030A0"/>
                </a:solidFill>
              </a:rPr>
              <a:t>menu</a:t>
            </a:r>
            <a:r>
              <a:rPr lang="en-US" altLang="en-US" u="sng" dirty="0"/>
              <a:t>, open the </a:t>
            </a:r>
            <a:r>
              <a:rPr lang="en-US" altLang="en-US" b="1" u="sng" dirty="0"/>
              <a:t>Toolbox</a:t>
            </a:r>
            <a:r>
              <a:rPr lang="en-US" altLang="en-US" u="sng" dirty="0"/>
              <a:t> and drag a </a:t>
            </a:r>
            <a:r>
              <a:rPr lang="en-US" altLang="en-US" u="sng" dirty="0" err="1">
                <a:solidFill>
                  <a:srgbClr val="7030A0"/>
                </a:solidFill>
                <a:latin typeface="Consolas" panose="020B0609020204030204" pitchFamily="49" charset="0"/>
              </a:rPr>
              <a:t>MenuStrip</a:t>
            </a:r>
            <a:r>
              <a:rPr lang="en-US" altLang="en-US" u="sng" dirty="0"/>
              <a:t> control </a:t>
            </a:r>
            <a:r>
              <a:rPr lang="en-US" altLang="en-US" u="sng" dirty="0">
                <a:solidFill>
                  <a:srgbClr val="7030A0"/>
                </a:solidFill>
              </a:rPr>
              <a:t>onto the </a:t>
            </a:r>
            <a:r>
              <a:rPr lang="en-US" altLang="en-US" u="sng" dirty="0">
                <a:solidFill>
                  <a:srgbClr val="7030A0"/>
                </a:solidFill>
                <a:latin typeface="Consolas" panose="020B0609020204030204" pitchFamily="49" charset="0"/>
              </a:rPr>
              <a:t>Form</a:t>
            </a:r>
            <a:r>
              <a:rPr lang="en-US" altLang="en-US" u="sng" dirty="0"/>
              <a:t>.</a:t>
            </a:r>
          </a:p>
          <a:p>
            <a:r>
              <a:rPr lang="en-US" altLang="en-US" dirty="0"/>
              <a:t>To add </a:t>
            </a:r>
            <a:r>
              <a:rPr lang="en-US" altLang="en-US" dirty="0">
                <a:solidFill>
                  <a:srgbClr val="7030A0"/>
                </a:solidFill>
              </a:rPr>
              <a:t>menu items </a:t>
            </a:r>
            <a:r>
              <a:rPr lang="en-US" altLang="en-US" dirty="0"/>
              <a:t>to the menu, click the </a:t>
            </a:r>
            <a:r>
              <a:rPr lang="en-US" altLang="en-US" b="1" dirty="0">
                <a:solidFill>
                  <a:srgbClr val="7030A0"/>
                </a:solidFill>
              </a:rPr>
              <a:t>Type Here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TextBox</a:t>
            </a:r>
            <a:r>
              <a:rPr lang="en-US" altLang="en-US" dirty="0">
                <a:solidFill>
                  <a:srgbClr val="7030A0"/>
                </a:solidFill>
              </a:rPr>
              <a:t> </a:t>
            </a:r>
            <a:r>
              <a:rPr lang="en-US" altLang="en-US" dirty="0"/>
              <a:t>(Fig. 15.2) and type the menu item’s name.</a:t>
            </a:r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15.2  Menus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BCB041-E414-4982-819C-31C906122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103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r>
              <a:rPr lang="en-US" b="1" i="1" dirty="0">
                <a:solidFill>
                  <a:srgbClr val="FF0000"/>
                </a:solidFill>
              </a:rPr>
              <a:t>Adding Items to </a:t>
            </a:r>
            <a:r>
              <a:rPr lang="en-US" b="1" i="1" dirty="0" err="1">
                <a:solidFill>
                  <a:srgbClr val="7030A0"/>
                </a:solidFill>
              </a:rPr>
              <a:t>ListBoxes</a:t>
            </a:r>
            <a:r>
              <a:rPr lang="en-US" b="1" i="1" dirty="0">
                <a:solidFill>
                  <a:srgbClr val="FF0000"/>
                </a:solidFill>
              </a:rPr>
              <a:t> and </a:t>
            </a:r>
            <a:r>
              <a:rPr lang="en-US" b="1" i="1" dirty="0" err="1">
                <a:solidFill>
                  <a:srgbClr val="7030A0"/>
                </a:solidFill>
              </a:rPr>
              <a:t>CheckedListBoxes</a:t>
            </a:r>
            <a:endParaRPr lang="en-US" b="1" i="1" dirty="0">
              <a:solidFill>
                <a:srgbClr val="7030A0"/>
              </a:solidFill>
            </a:endParaRPr>
          </a:p>
          <a:p>
            <a:r>
              <a:rPr lang="en-US" dirty="0"/>
              <a:t>To add items to a </a:t>
            </a:r>
            <a:r>
              <a:rPr lang="en-US" dirty="0" err="1">
                <a:latin typeface="Consolas" panose="020B0609020204030204" pitchFamily="49" charset="0"/>
              </a:rPr>
              <a:t>ListBox</a:t>
            </a:r>
            <a:r>
              <a:rPr lang="en-US" dirty="0"/>
              <a:t> or to a </a:t>
            </a:r>
            <a:r>
              <a:rPr lang="en-US" dirty="0" err="1">
                <a:latin typeface="Consolas" panose="020B0609020204030204" pitchFamily="49" charset="0"/>
              </a:rPr>
              <a:t>CheckedListBox</a:t>
            </a:r>
            <a:r>
              <a:rPr lang="en-US" dirty="0"/>
              <a:t>, we must add objects to its </a:t>
            </a:r>
            <a:r>
              <a:rPr lang="en-US" dirty="0">
                <a:latin typeface="Consolas" panose="020B0609020204030204" pitchFamily="49" charset="0"/>
              </a:rPr>
              <a:t>Items</a:t>
            </a:r>
            <a:r>
              <a:rPr lang="en-US" dirty="0"/>
              <a:t> collection.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myListBox.Items.Add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myListItem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/>
              <a:t>You can add items to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ListBox</a:t>
            </a:r>
            <a:r>
              <a:rPr lang="en-US" b="1" dirty="0" err="1">
                <a:solidFill>
                  <a:srgbClr val="7030A0"/>
                </a:solidFill>
              </a:rPr>
              <a:t>es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CheckedListBox</a:t>
            </a:r>
            <a:r>
              <a:rPr lang="en-US" b="1" dirty="0" err="1">
                <a:solidFill>
                  <a:srgbClr val="7030A0"/>
                </a:solidFill>
              </a:rPr>
              <a:t>es</a:t>
            </a:r>
            <a:r>
              <a:rPr lang="en-US" dirty="0"/>
              <a:t> visually by examining the </a:t>
            </a:r>
            <a:r>
              <a:rPr lang="en-US" dirty="0">
                <a:latin typeface="Consolas" panose="020B0609020204030204" pitchFamily="49" charset="0"/>
              </a:rPr>
              <a:t>Items</a:t>
            </a:r>
            <a:r>
              <a:rPr lang="en-US" dirty="0"/>
              <a:t> property in the </a:t>
            </a:r>
            <a:r>
              <a:rPr lang="en-US" b="1" dirty="0"/>
              <a:t>Properties</a:t>
            </a:r>
            <a:r>
              <a:rPr lang="en-US" dirty="0"/>
              <a:t> window (Fig. 15.17).</a:t>
            </a:r>
          </a:p>
        </p:txBody>
      </p:sp>
      <p:sp>
        <p:nvSpPr>
          <p:cNvPr id="148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15.6  ListBox Control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A97ED6-AC66-4C23-960E-C4CBE31E3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725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975"/>
            <a:ext cx="12192000" cy="59864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DD0B9-804A-4528-AEFF-A54E1156F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496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Figure 15.18 uses class </a:t>
            </a:r>
            <a:r>
              <a:rPr lang="en-US" altLang="en-US" dirty="0" err="1">
                <a:latin typeface="Consolas" panose="020B0609020204030204" pitchFamily="49" charset="0"/>
              </a:rPr>
              <a:t>ListBoxTestForm</a:t>
            </a:r>
            <a:r>
              <a:rPr lang="en-US" altLang="en-US" dirty="0"/>
              <a:t> to add, remove and clear items from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ListBox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displayListBox</a:t>
            </a:r>
            <a:r>
              <a:rPr lang="en-US" altLang="en-US" dirty="0"/>
              <a:t>.</a:t>
            </a:r>
          </a:p>
        </p:txBody>
      </p:sp>
      <p:sp>
        <p:nvSpPr>
          <p:cNvPr id="148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15.6  ListBox Control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F5EE0C-0AC5-4015-8F37-68075F04E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087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91D7C-4FEA-4370-8C12-EDDE4DC7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977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EC850-5223-415D-B604-A8E33ABDC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323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5215B-32A0-45FA-BCF9-BFC6059B8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21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8" y="0"/>
            <a:ext cx="120094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65AF6-1387-43B5-BF34-BDF5F6D95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915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" y="0"/>
            <a:ext cx="119554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36598-5F38-4786-9042-80B85D615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070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The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Lucida Console" panose="020B0609040504020204" pitchFamily="49" charset="0"/>
              </a:rPr>
              <a:t>CheckedListBox</a:t>
            </a:r>
            <a:r>
              <a:rPr lang="en-US" altLang="en-US" dirty="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control derives from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Lucida Console" panose="020B0609040504020204" pitchFamily="49" charset="0"/>
              </a:rPr>
              <a:t>ListBox</a:t>
            </a:r>
            <a:r>
              <a:rPr lang="en-US" altLang="en-US" dirty="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and displays a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Lucida Console" panose="020B0609040504020204" pitchFamily="49" charset="0"/>
              </a:rPr>
              <a:t>CheckBox</a:t>
            </a:r>
            <a:r>
              <a:rPr lang="en-US" altLang="en-US" dirty="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with each item (Fig. 15.19).</a:t>
            </a:r>
          </a:p>
          <a:p>
            <a:endParaRPr lang="en-US" dirty="0"/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15.7  CheckedListBox Control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81B59C-8524-4883-9C2B-91F644471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147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5888"/>
            <a:ext cx="12192000" cy="40846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5BD80-F354-44E8-B843-1916D6074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98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0"/>
            <a:ext cx="109426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B21569A-FB80-4348-AE03-9CFD8767EB57}"/>
              </a:ext>
            </a:extLst>
          </p:cNvPr>
          <p:cNvSpPr/>
          <p:nvPr/>
        </p:nvSpPr>
        <p:spPr>
          <a:xfrm>
            <a:off x="1278384" y="477618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83275-50A7-4526-9F08-A557E3251385}"/>
              </a:ext>
            </a:extLst>
          </p:cNvPr>
          <p:cNvSpPr txBox="1"/>
          <p:nvPr/>
        </p:nvSpPr>
        <p:spPr>
          <a:xfrm>
            <a:off x="1349406" y="4154749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Menu bar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95D08-B11C-4E58-9B24-4F715889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896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5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0"/>
            <a:ext cx="97663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D20F9-6B76-47CC-8827-D6B6E4AAF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980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" y="0"/>
            <a:ext cx="119919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D529-0523-49B5-9262-9ED5F6D1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360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713"/>
            <a:ext cx="12192000" cy="56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22749-096D-499C-BF1A-68832F2B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572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The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Lucida Console" panose="020B0609040504020204" pitchFamily="49" charset="0"/>
              </a:rPr>
              <a:t>CheckedListBox</a:t>
            </a:r>
            <a:r>
              <a:rPr lang="en-US" altLang="en-US" dirty="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control derives from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Lucida Console" panose="020B0609040504020204" pitchFamily="49" charset="0"/>
              </a:rPr>
              <a:t>ListBox</a:t>
            </a:r>
            <a:r>
              <a:rPr lang="en-US" altLang="en-US" dirty="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and displays a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Lucida Console" panose="020B0609040504020204" pitchFamily="49" charset="0"/>
              </a:rPr>
              <a:t>CheckBox</a:t>
            </a:r>
            <a:r>
              <a:rPr lang="en-US" altLang="en-US" dirty="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with each item (Fig. 15.20).</a:t>
            </a:r>
          </a:p>
          <a:p>
            <a:endParaRPr lang="en-US" dirty="0"/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15.7  </a:t>
            </a:r>
            <a:r>
              <a:rPr lang="en-US" dirty="0" err="1">
                <a:solidFill>
                  <a:srgbClr val="FF0000"/>
                </a:solidFill>
              </a:rPr>
              <a:t>CheckedListBox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Control (cont.)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FA942F-8880-42FA-88FF-E5032330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342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F9D4D-A4D4-4A82-819E-415744A9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188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1D899-AF07-4AEC-9681-31AE5591E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260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663"/>
            <a:ext cx="12192000" cy="64150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F8C0F-1B79-481B-B421-4D44AF3C4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723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dirty="0" err="1">
                <a:latin typeface="Consolas" panose="020B0609020204030204" pitchFamily="49" charset="0"/>
              </a:rPr>
              <a:t>ComboBox</a:t>
            </a:r>
            <a:r>
              <a:rPr lang="en-US" altLang="en-US" dirty="0"/>
              <a:t> control combines </a:t>
            </a:r>
            <a:r>
              <a:rPr lang="en-US" altLang="en-US" dirty="0" err="1">
                <a:latin typeface="Consolas" panose="020B0609020204030204" pitchFamily="49" charset="0"/>
              </a:rPr>
              <a:t>TextBox</a:t>
            </a:r>
            <a:r>
              <a:rPr lang="en-US" altLang="en-US" dirty="0"/>
              <a:t> features with a drop-down list.</a:t>
            </a:r>
          </a:p>
          <a:p>
            <a:r>
              <a:rPr lang="en-US" altLang="en-US" dirty="0"/>
              <a:t>Figure 15.21 shows a sample </a:t>
            </a:r>
            <a:r>
              <a:rPr lang="en-US" altLang="en-US" dirty="0" err="1">
                <a:latin typeface="Consolas" panose="020B0609020204030204" pitchFamily="49" charset="0"/>
              </a:rPr>
              <a:t>ComboBox</a:t>
            </a:r>
            <a:r>
              <a:rPr lang="en-US" altLang="en-US" dirty="0"/>
              <a:t> in three different states.</a:t>
            </a:r>
          </a:p>
        </p:txBody>
      </p:sp>
      <p:sp>
        <p:nvSpPr>
          <p:cNvPr id="165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15.8  ComboBox Control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4C9D14-47C7-4235-8533-745DBF29E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696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113"/>
            <a:ext cx="12192000" cy="63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E7E56-CA8E-4CDF-896F-97B0CFB3A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930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6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9425"/>
            <a:ext cx="12192000" cy="33575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BE5CF-81FC-4744-9DBA-5A33C7414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48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After you press the </a:t>
            </a:r>
            <a:r>
              <a:rPr lang="en-US" altLang="en-US" i="1" dirty="0"/>
              <a:t>Enter</a:t>
            </a:r>
            <a:r>
              <a:rPr lang="en-US" altLang="en-US" dirty="0"/>
              <a:t> key, the menu item is added.</a:t>
            </a:r>
          </a:p>
          <a:p>
            <a:r>
              <a:rPr lang="en-US" altLang="en-US" dirty="0"/>
              <a:t>More </a:t>
            </a:r>
            <a:r>
              <a:rPr lang="en-US" altLang="en-US" b="1" dirty="0"/>
              <a:t>Type Here </a:t>
            </a:r>
            <a:r>
              <a:rPr lang="en-US" altLang="en-US" dirty="0" err="1">
                <a:latin typeface="Consolas" panose="020B0609020204030204" pitchFamily="49" charset="0"/>
              </a:rPr>
              <a:t>TextBox</a:t>
            </a:r>
            <a:r>
              <a:rPr lang="en-US" altLang="en-US" dirty="0" err="1"/>
              <a:t>es</a:t>
            </a:r>
            <a:r>
              <a:rPr lang="en-US" altLang="en-US" dirty="0"/>
              <a:t> allow you to add more items (Fig. 15.3).</a:t>
            </a: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15.2  Menus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5CD56B-B2D6-434E-A34A-66F0762E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582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6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5" y="0"/>
            <a:ext cx="9810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8DD89-DA57-42C5-8105-42FA7988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515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6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0"/>
            <a:ext cx="116443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6A96C-0B8E-40DB-B8D4-89C1EF90C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35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6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4788"/>
            <a:ext cx="12192000" cy="39068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EA363-664A-4CBC-9D59-F53581C01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843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Class </a:t>
            </a:r>
            <a:r>
              <a:rPr lang="en-US" altLang="en-US" dirty="0" err="1">
                <a:latin typeface="Consolas" panose="020B0609020204030204" pitchFamily="49" charset="0"/>
              </a:rPr>
              <a:t>ComboBoxTestForm</a:t>
            </a:r>
            <a:r>
              <a:rPr lang="en-US" altLang="en-US" dirty="0"/>
              <a:t> (Fig. 15.23) allows users to select a shape to draw by using a </a:t>
            </a:r>
            <a:r>
              <a:rPr lang="en-US" altLang="en-US" dirty="0" err="1">
                <a:latin typeface="Consolas" panose="020B0609020204030204" pitchFamily="49" charset="0"/>
              </a:rPr>
              <a:t>ComboBox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Set the </a:t>
            </a:r>
            <a:r>
              <a:rPr lang="en-US" altLang="en-US" dirty="0" err="1">
                <a:latin typeface="Consolas" panose="020B0609020204030204" pitchFamily="49" charset="0"/>
              </a:rPr>
              <a:t>ComboBox</a:t>
            </a:r>
            <a:r>
              <a:rPr lang="en-US" altLang="en-US" dirty="0" err="1"/>
              <a:t>’s</a:t>
            </a:r>
            <a:r>
              <a:rPr lang="en-US" altLang="en-US" dirty="0"/>
              <a:t> </a:t>
            </a:r>
            <a:r>
              <a:rPr lang="en-US" altLang="en-US" dirty="0" err="1">
                <a:latin typeface="Consolas" panose="020B0609020204030204" pitchFamily="49" charset="0"/>
              </a:rPr>
              <a:t>DropDownStyle</a:t>
            </a:r>
            <a:r>
              <a:rPr lang="en-US" altLang="en-US" dirty="0"/>
              <a:t> to </a:t>
            </a:r>
            <a:r>
              <a:rPr lang="en-US" altLang="en-US" dirty="0" err="1">
                <a:latin typeface="Consolas" panose="020B0609020204030204" pitchFamily="49" charset="0"/>
              </a:rPr>
              <a:t>DropDownList</a:t>
            </a:r>
            <a:r>
              <a:rPr lang="en-US" altLang="en-US" dirty="0"/>
              <a:t> to restrict users to preset options. </a:t>
            </a:r>
          </a:p>
          <a:p>
            <a:endParaRPr lang="en-US" altLang="en-US" dirty="0"/>
          </a:p>
        </p:txBody>
      </p:sp>
      <p:sp>
        <p:nvSpPr>
          <p:cNvPr id="165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15.8  ComboBox Control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8E2146-BDE6-4BF7-8D2F-36D6B9B4C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761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74AD1-4161-45CA-A779-694A1E96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207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6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88" y="0"/>
            <a:ext cx="101314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DB153E5-367D-4E5B-8601-66F57287A430}"/>
              </a:ext>
            </a:extLst>
          </p:cNvPr>
          <p:cNvSpPr/>
          <p:nvPr/>
        </p:nvSpPr>
        <p:spPr>
          <a:xfrm>
            <a:off x="1944210" y="167788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14C06-0707-4A03-A2A1-DEAF708A0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4486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6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1885D-3680-42F5-ADE1-CC0B33CF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662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6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063"/>
            <a:ext cx="12192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EA0A6-9A9B-4430-8007-C0D789842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767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5_WindowsForms2_Page_0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5" y="0"/>
            <a:ext cx="91741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930B7-6ABC-45E9-8878-36B8A6E25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506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dirty="0" err="1">
                <a:latin typeface="Consolas" panose="020B0609020204030204" pitchFamily="49" charset="0"/>
              </a:rPr>
              <a:t>TreeView</a:t>
            </a:r>
            <a:r>
              <a:rPr lang="en-US" altLang="en-US" dirty="0"/>
              <a:t> control displays nodes hierarchically in a tree.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A parent node contains child nodes, and the child nodes can be parents to other nodes.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Two child nodes that have the same parent node are considered sibling nodes.</a:t>
            </a:r>
          </a:p>
          <a:p>
            <a:r>
              <a:rPr lang="en-US" altLang="en-US" dirty="0"/>
              <a:t>The first parent node of a tree is the root node (a </a:t>
            </a:r>
            <a:r>
              <a:rPr lang="en-US" altLang="en-US" dirty="0" err="1">
                <a:latin typeface="Consolas" panose="020B0609020204030204" pitchFamily="49" charset="0"/>
              </a:rPr>
              <a:t>TreeView</a:t>
            </a:r>
            <a:r>
              <a:rPr lang="en-US" altLang="en-US" dirty="0"/>
              <a:t> can have multiple roots).</a:t>
            </a:r>
          </a:p>
        </p:txBody>
      </p:sp>
      <p:sp>
        <p:nvSpPr>
          <p:cNvPr id="178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15.9  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TreeView</a:t>
            </a:r>
            <a:r>
              <a:rPr lang="en-US" dirty="0">
                <a:solidFill>
                  <a:srgbClr val="FF0000"/>
                </a:solidFill>
              </a:rPr>
              <a:t> Control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700D3-7197-4202-ADA2-322DE8847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F0161-6E8E-475A-8CF5-676A7749B9BD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523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vcsharphtp6_14</Template>
  <TotalTime>602</TotalTime>
  <Words>2733</Words>
  <Application>Microsoft Office PowerPoint</Application>
  <PresentationFormat>宽屏</PresentationFormat>
  <Paragraphs>454</Paragraphs>
  <Slides>192</Slides>
  <Notes>51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192</vt:i4>
      </vt:variant>
    </vt:vector>
  </HeadingPairs>
  <TitlesOfParts>
    <vt:vector size="203" baseType="lpstr">
      <vt:lpstr>Arial</vt:lpstr>
      <vt:lpstr>Calibri</vt:lpstr>
      <vt:lpstr>Cambria</vt:lpstr>
      <vt:lpstr>Consolas</vt:lpstr>
      <vt:lpstr>Lucida Sans Unicode</vt:lpstr>
      <vt:lpstr>Segoe UI</vt:lpstr>
      <vt:lpstr>Verdana</vt:lpstr>
      <vt:lpstr>Wingdings</vt:lpstr>
      <vt:lpstr>Wingdings 2</vt:lpstr>
      <vt:lpstr>Wingdings 3</vt:lpstr>
      <vt:lpstr>Concourse</vt:lpstr>
      <vt:lpstr>Graphical User Interfaces with Windows Forms: Part 2</vt:lpstr>
      <vt:lpstr>PowerPoint 演示文稿</vt:lpstr>
      <vt:lpstr>PowerPoint 演示文稿</vt:lpstr>
      <vt:lpstr>15.1  Introduction </vt:lpstr>
      <vt:lpstr>15.2  Menus </vt:lpstr>
      <vt:lpstr>PowerPoint 演示文稿</vt:lpstr>
      <vt:lpstr>15.2  Menus (Cont.)</vt:lpstr>
      <vt:lpstr>PowerPoint 演示文稿</vt:lpstr>
      <vt:lpstr>15.2  Menus (Cont.)</vt:lpstr>
      <vt:lpstr>PowerPoint 演示文稿</vt:lpstr>
      <vt:lpstr>15.2  Menus (Cont.)</vt:lpstr>
      <vt:lpstr>15.2  Menus (Cont.)</vt:lpstr>
      <vt:lpstr>PowerPoint 演示文稿</vt:lpstr>
      <vt:lpstr>15.2  Menus (Cont.)</vt:lpstr>
      <vt:lpstr>PowerPoint 演示文稿</vt:lpstr>
      <vt:lpstr>15.2  Menus (Cont.)</vt:lpstr>
      <vt:lpstr>PowerPoint 演示文稿</vt:lpstr>
      <vt:lpstr>PowerPoint 演示文稿</vt:lpstr>
      <vt:lpstr>PowerPoint 演示文稿</vt:lpstr>
      <vt:lpstr>PowerPoint 演示文稿</vt:lpstr>
      <vt:lpstr>15.2  Menus (Cont.)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15.3  MonthCalendar Control </vt:lpstr>
      <vt:lpstr>PowerPoint 演示文稿</vt:lpstr>
      <vt:lpstr>PowerPoint 演示文稿</vt:lpstr>
      <vt:lpstr>PowerPoint 演示文稿</vt:lpstr>
      <vt:lpstr>15.4  DateTimePicker Control</vt:lpstr>
      <vt:lpstr>PowerPoint 演示文稿</vt:lpstr>
      <vt:lpstr>PowerPoint 演示文稿</vt:lpstr>
      <vt:lpstr>15.4  DateTimePicker Control (cont.)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15.5  LinkLabel Control </vt:lpstr>
      <vt:lpstr>PowerPoint 演示文稿</vt:lpstr>
      <vt:lpstr>PowerPoint 演示文稿</vt:lpstr>
      <vt:lpstr>15.5  LinkLabel Control (Cont.) </vt:lpstr>
      <vt:lpstr>PowerPoint 演示文稿</vt:lpstr>
      <vt:lpstr>PowerPoint 演示文稿</vt:lpstr>
      <vt:lpstr>15.5  LinkLabel Control (Cont.)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15.6  ListBox Control</vt:lpstr>
      <vt:lpstr>PowerPoint 演示文稿</vt:lpstr>
      <vt:lpstr>PowerPoint 演示文稿</vt:lpstr>
      <vt:lpstr>PowerPoint 演示文稿</vt:lpstr>
      <vt:lpstr>PowerPoint 演示文稿</vt:lpstr>
      <vt:lpstr>15.6  ListBox Control (Cont.)</vt:lpstr>
      <vt:lpstr>PowerPoint 演示文稿</vt:lpstr>
      <vt:lpstr>15.6  ListBox Control (Cont.)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15.7  CheckedListBox Control </vt:lpstr>
      <vt:lpstr>PowerPoint 演示文稿</vt:lpstr>
      <vt:lpstr>PowerPoint 演示文稿</vt:lpstr>
      <vt:lpstr>PowerPoint 演示文稿</vt:lpstr>
      <vt:lpstr>PowerPoint 演示文稿</vt:lpstr>
      <vt:lpstr>15.7  CheckedListBox Control (cont.) </vt:lpstr>
      <vt:lpstr>PowerPoint 演示文稿</vt:lpstr>
      <vt:lpstr>PowerPoint 演示文稿</vt:lpstr>
      <vt:lpstr>PowerPoint 演示文稿</vt:lpstr>
      <vt:lpstr>15.8  ComboBox Control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15.8  ComboBox Control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15.9  TreeView Control </vt:lpstr>
      <vt:lpstr>15.9  TreeView Control (Cont.)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15.9  TreeView Control (Cont.) </vt:lpstr>
      <vt:lpstr>PowerPoint 演示文稿</vt:lpstr>
      <vt:lpstr>15.9  TreeView Control (Cont.)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15.10  ListView Control (Cont.)</vt:lpstr>
      <vt:lpstr>PowerPoint 演示文稿</vt:lpstr>
      <vt:lpstr>PowerPoint 演示文稿</vt:lpstr>
      <vt:lpstr>PowerPoint 演示文稿</vt:lpstr>
      <vt:lpstr>15.10  ListView Control (Cont.) </vt:lpstr>
      <vt:lpstr>PowerPoint 演示文稿</vt:lpstr>
      <vt:lpstr>15.10  ListView Control (Cont.)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15.10  ListView Control (Cont.) </vt:lpstr>
      <vt:lpstr>PowerPoint 演示文稿</vt:lpstr>
      <vt:lpstr>15.11  TabControl Control </vt:lpstr>
      <vt:lpstr>PowerPoint 演示文稿</vt:lpstr>
      <vt:lpstr>15.11  TabControl Control (Cont.)</vt:lpstr>
      <vt:lpstr>PowerPoint 演示文稿</vt:lpstr>
      <vt:lpstr>15.11  TabControl Control (Cont.)</vt:lpstr>
      <vt:lpstr>PowerPoint 演示文稿</vt:lpstr>
      <vt:lpstr>PowerPoint 演示文稿</vt:lpstr>
      <vt:lpstr>15.11  TabControl Control (Cont.)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15.12  Multiple Document Interface (MDI) Windows </vt:lpstr>
      <vt:lpstr>PowerPoint 演示文稿</vt:lpstr>
      <vt:lpstr>PowerPoint 演示文稿</vt:lpstr>
      <vt:lpstr>15.12  Multiple Document Interface (MDI) Windows (Cont.)</vt:lpstr>
      <vt:lpstr>PowerPoint 演示文稿</vt:lpstr>
      <vt:lpstr>PowerPoint 演示文稿</vt:lpstr>
      <vt:lpstr>15.12  Multiple Document Interface (MDI) Windows (Cont.)</vt:lpstr>
      <vt:lpstr>PowerPoint 演示文稿</vt:lpstr>
      <vt:lpstr>15.12  Multiple Document Interface (MDI) Windows (Cont.)</vt:lpstr>
      <vt:lpstr>PowerPoint 演示文稿</vt:lpstr>
      <vt:lpstr>15.12  Multiple Document Interface (MDI) Windows (Cont.)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15.12  Multiple Document Interface (MDI) Windows (Cont.)</vt:lpstr>
      <vt:lpstr>PowerPoint 演示文稿</vt:lpstr>
      <vt:lpstr>15.13  Visual Inheritance </vt:lpstr>
      <vt:lpstr>15.13  Visual Inheritance (cont.)（demo）</vt:lpstr>
      <vt:lpstr>PowerPoint 演示文稿</vt:lpstr>
      <vt:lpstr>PowerPoint 演示文稿</vt:lpstr>
      <vt:lpstr>15.13  Visual Inheritance (Cont.) </vt:lpstr>
      <vt:lpstr>15.13  Visual Inheritance (Cont.) </vt:lpstr>
      <vt:lpstr>PowerPoint 演示文稿</vt:lpstr>
      <vt:lpstr>PowerPoint 演示文稿</vt:lpstr>
      <vt:lpstr>How to: Add or remove references by using the Reference Manager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15.14  User-Defined Controls </vt:lpstr>
      <vt:lpstr>PowerPoint 演示文稿</vt:lpstr>
      <vt:lpstr>PowerPoint 演示文稿</vt:lpstr>
      <vt:lpstr>15.14  User-Defined Controls (Cont.) </vt:lpstr>
      <vt:lpstr>15.14  User-Defined Controls (Cont.) </vt:lpstr>
      <vt:lpstr>PowerPoint 演示文稿</vt:lpstr>
      <vt:lpstr>PowerPoint 演示文稿</vt:lpstr>
      <vt:lpstr>15.14  User-Defined Controls (Cont.) </vt:lpstr>
      <vt:lpstr>PowerPoint 演示文稿</vt:lpstr>
      <vt:lpstr>15.14  User-Defined Controls (Cont.)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Graphical User Interfaces with Windows Forms: Part 2</dc:title>
  <dc:creator>Paul Deitel</dc:creator>
  <cp:lastModifiedBy>Suoju He</cp:lastModifiedBy>
  <cp:revision>35</cp:revision>
  <dcterms:created xsi:type="dcterms:W3CDTF">2016-09-30T13:53:09Z</dcterms:created>
  <dcterms:modified xsi:type="dcterms:W3CDTF">2022-05-21T22:44:45Z</dcterms:modified>
</cp:coreProperties>
</file>